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60" r:id="rId1"/>
  </p:sldMasterIdLst>
  <p:notesMasterIdLst>
    <p:notesMasterId r:id="rId65"/>
  </p:notesMasterIdLst>
  <p:handoutMasterIdLst>
    <p:handoutMasterId r:id="rId66"/>
  </p:handoutMasterIdLst>
  <p:sldIdLst>
    <p:sldId id="256" r:id="rId2"/>
    <p:sldId id="261" r:id="rId3"/>
    <p:sldId id="281" r:id="rId4"/>
    <p:sldId id="282" r:id="rId5"/>
    <p:sldId id="349" r:id="rId6"/>
    <p:sldId id="350" r:id="rId7"/>
    <p:sldId id="353" r:id="rId8"/>
    <p:sldId id="283" r:id="rId9"/>
    <p:sldId id="284" r:id="rId10"/>
    <p:sldId id="363" r:id="rId11"/>
    <p:sldId id="359" r:id="rId12"/>
    <p:sldId id="344" r:id="rId13"/>
    <p:sldId id="345" r:id="rId14"/>
    <p:sldId id="346" r:id="rId15"/>
    <p:sldId id="347" r:id="rId16"/>
    <p:sldId id="348" r:id="rId17"/>
    <p:sldId id="285" r:id="rId18"/>
    <p:sldId id="286" r:id="rId19"/>
    <p:sldId id="311" r:id="rId20"/>
    <p:sldId id="312" r:id="rId21"/>
    <p:sldId id="313" r:id="rId22"/>
    <p:sldId id="314" r:id="rId23"/>
    <p:sldId id="287" r:id="rId24"/>
    <p:sldId id="315" r:id="rId25"/>
    <p:sldId id="316" r:id="rId26"/>
    <p:sldId id="317" r:id="rId27"/>
    <p:sldId id="318" r:id="rId28"/>
    <p:sldId id="288" r:id="rId29"/>
    <p:sldId id="289" r:id="rId30"/>
    <p:sldId id="319" r:id="rId31"/>
    <p:sldId id="320" r:id="rId32"/>
    <p:sldId id="321" r:id="rId33"/>
    <p:sldId id="290" r:id="rId34"/>
    <p:sldId id="291" r:id="rId35"/>
    <p:sldId id="323" r:id="rId36"/>
    <p:sldId id="324" r:id="rId37"/>
    <p:sldId id="325" r:id="rId38"/>
    <p:sldId id="326" r:id="rId39"/>
    <p:sldId id="327" r:id="rId40"/>
    <p:sldId id="328" r:id="rId41"/>
    <p:sldId id="329" r:id="rId42"/>
    <p:sldId id="330" r:id="rId43"/>
    <p:sldId id="331" r:id="rId44"/>
    <p:sldId id="332" r:id="rId45"/>
    <p:sldId id="333" r:id="rId46"/>
    <p:sldId id="334" r:id="rId47"/>
    <p:sldId id="335" r:id="rId48"/>
    <p:sldId id="336" r:id="rId49"/>
    <p:sldId id="337" r:id="rId50"/>
    <p:sldId id="338" r:id="rId51"/>
    <p:sldId id="295" r:id="rId52"/>
    <p:sldId id="343" r:id="rId53"/>
    <p:sldId id="360" r:id="rId54"/>
    <p:sldId id="362" r:id="rId55"/>
    <p:sldId id="361" r:id="rId56"/>
    <p:sldId id="342" r:id="rId57"/>
    <p:sldId id="354" r:id="rId58"/>
    <p:sldId id="355" r:id="rId59"/>
    <p:sldId id="356" r:id="rId60"/>
    <p:sldId id="357" r:id="rId61"/>
    <p:sldId id="358" r:id="rId62"/>
    <p:sldId id="322" r:id="rId63"/>
    <p:sldId id="280" r:id="rId64"/>
  </p:sldIdLst>
  <p:sldSz cx="10691813" cy="7559675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212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212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212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212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212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212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212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212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212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381" userDrawn="1">
          <p15:clr>
            <a:srgbClr val="A4A3A4"/>
          </p15:clr>
        </p15:guide>
        <p15:guide id="2" pos="33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B19"/>
    <a:srgbClr val="19317B"/>
    <a:srgbClr val="84CE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B09D78C-826D-45B1-8920-0FF9560DB7F7}">
  <a:tblStyle styleId="{5B09D78C-826D-45B1-8920-0FF9560DB7F7}" styleName="Table_0">
    <a:wholeTbl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138" autoAdjust="0"/>
    <p:restoredTop sz="96398" autoAdjust="0"/>
  </p:normalViewPr>
  <p:slideViewPr>
    <p:cSldViewPr showGuides="1">
      <p:cViewPr varScale="1">
        <p:scale>
          <a:sx n="126" d="100"/>
          <a:sy n="126" d="100"/>
        </p:scale>
        <p:origin x="192" y="1032"/>
      </p:cViewPr>
      <p:guideLst>
        <p:guide orient="horz" pos="2381"/>
        <p:guide pos="33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howGuides="1">
      <p:cViewPr varScale="1">
        <p:scale>
          <a:sx n="99" d="100"/>
          <a:sy n="99" d="100"/>
        </p:scale>
        <p:origin x="3240" y="1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l-SI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078BA1-844C-4C2E-8589-B87A0C1555E4}" type="datetimeFigureOut">
              <a:rPr lang="sl-SI" smtClean="0"/>
              <a:t>14. 04. 21</a:t>
            </a:fld>
            <a:endParaRPr lang="sl-SI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l-SI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86D600-ED1E-48DD-B2DE-1388276FD476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21548294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8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34364837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1390419" rtl="0" eaLnBrk="1" latinLnBrk="0" hangingPunct="1">
      <a:defRPr sz="1825" kern="1200">
        <a:solidFill>
          <a:schemeClr val="tx1"/>
        </a:solidFill>
        <a:latin typeface="+mn-lt"/>
        <a:ea typeface="+mn-ea"/>
        <a:cs typeface="+mn-cs"/>
      </a:defRPr>
    </a:lvl1pPr>
    <a:lvl2pPr marL="695209" algn="l" defTabSz="1390419" rtl="0" eaLnBrk="1" latinLnBrk="0" hangingPunct="1">
      <a:defRPr sz="1825" kern="1200">
        <a:solidFill>
          <a:schemeClr val="tx1"/>
        </a:solidFill>
        <a:latin typeface="+mn-lt"/>
        <a:ea typeface="+mn-ea"/>
        <a:cs typeface="+mn-cs"/>
      </a:defRPr>
    </a:lvl2pPr>
    <a:lvl3pPr marL="1390419" algn="l" defTabSz="1390419" rtl="0" eaLnBrk="1" latinLnBrk="0" hangingPunct="1">
      <a:defRPr sz="1825" kern="1200">
        <a:solidFill>
          <a:schemeClr val="tx1"/>
        </a:solidFill>
        <a:latin typeface="+mn-lt"/>
        <a:ea typeface="+mn-ea"/>
        <a:cs typeface="+mn-cs"/>
      </a:defRPr>
    </a:lvl3pPr>
    <a:lvl4pPr marL="2085626" algn="l" defTabSz="1390419" rtl="0" eaLnBrk="1" latinLnBrk="0" hangingPunct="1">
      <a:defRPr sz="1825" kern="1200">
        <a:solidFill>
          <a:schemeClr val="tx1"/>
        </a:solidFill>
        <a:latin typeface="+mn-lt"/>
        <a:ea typeface="+mn-ea"/>
        <a:cs typeface="+mn-cs"/>
      </a:defRPr>
    </a:lvl4pPr>
    <a:lvl5pPr marL="2780836" algn="l" defTabSz="1390419" rtl="0" eaLnBrk="1" latinLnBrk="0" hangingPunct="1">
      <a:defRPr sz="1825" kern="1200">
        <a:solidFill>
          <a:schemeClr val="tx1"/>
        </a:solidFill>
        <a:latin typeface="+mn-lt"/>
        <a:ea typeface="+mn-ea"/>
        <a:cs typeface="+mn-cs"/>
      </a:defRPr>
    </a:lvl5pPr>
    <a:lvl6pPr marL="3476045" algn="l" defTabSz="1390419" rtl="0" eaLnBrk="1" latinLnBrk="0" hangingPunct="1">
      <a:defRPr sz="1825" kern="1200">
        <a:solidFill>
          <a:schemeClr val="tx1"/>
        </a:solidFill>
        <a:latin typeface="+mn-lt"/>
        <a:ea typeface="+mn-ea"/>
        <a:cs typeface="+mn-cs"/>
      </a:defRPr>
    </a:lvl6pPr>
    <a:lvl7pPr marL="4171253" algn="l" defTabSz="1390419" rtl="0" eaLnBrk="1" latinLnBrk="0" hangingPunct="1">
      <a:defRPr sz="1825" kern="1200">
        <a:solidFill>
          <a:schemeClr val="tx1"/>
        </a:solidFill>
        <a:latin typeface="+mn-lt"/>
        <a:ea typeface="+mn-ea"/>
        <a:cs typeface="+mn-cs"/>
      </a:defRPr>
    </a:lvl7pPr>
    <a:lvl8pPr marL="4866462" algn="l" defTabSz="1390419" rtl="0" eaLnBrk="1" latinLnBrk="0" hangingPunct="1">
      <a:defRPr sz="1825" kern="1200">
        <a:solidFill>
          <a:schemeClr val="tx1"/>
        </a:solidFill>
        <a:latin typeface="+mn-lt"/>
        <a:ea typeface="+mn-ea"/>
        <a:cs typeface="+mn-cs"/>
      </a:defRPr>
    </a:lvl8pPr>
    <a:lvl9pPr marL="5561670" algn="l" defTabSz="1390419" rtl="0" eaLnBrk="1" latinLnBrk="0" hangingPunct="1">
      <a:defRPr sz="1825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8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472368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8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90500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8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781795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8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60882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8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44790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8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44591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8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66179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8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15686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8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710725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8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254184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8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66425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8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162153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8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981980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8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562962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8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765391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8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430917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8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253743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8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423018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8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6315246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8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318789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8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141414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8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98436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8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08002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8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275039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8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241627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8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073094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8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540195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8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439662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8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719132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8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sl-SI" dirty="0"/>
              <a:t>Tu je problem, ker CSV ni generiran ok in se pojavljajo napake pri branju,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4660516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8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sl-SI" dirty="0"/>
              <a:t>Tu je problem, ker CSV ni generiran ok in se pojavljajo napake pri branju,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0516500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8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sl-SI" dirty="0"/>
              <a:t>Tu je problem, ker CSV ni generiran ok in se pojavljajo napake pri branju,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882356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8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sl-SI" dirty="0"/>
              <a:t>Tu je problem, ker CSV ni generiran ok in se pojavljajo napake pri branju,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927944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8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663819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8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sl-SI" dirty="0"/>
              <a:t>Tu je problem, ker CSV ni generiran ok in se pojavljajo napake pri branju,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4714616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8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sl-SI" dirty="0"/>
              <a:t>Tu je problem, ker CSV ni generiran ok in se pojavljajo napake pri branju,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3625524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8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sl-SI" dirty="0"/>
              <a:t>Tu je problem, ker CSV ni generiran ok in se pojavljajo napake pri branju,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9438677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8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sl-SI" dirty="0"/>
              <a:t>Tu je problem, ker CSV ni generiran ok in se pojavljajo napake pri branju,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5447634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8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sl-SI" dirty="0"/>
              <a:t>Tu je problem, ker CSV ni generiran ok in se pojavljajo napake pri branju,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8686476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8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sl-SI" dirty="0"/>
              <a:t>Tu je problem, ker CSV ni generiran ok in se pojavljajo napake pri branju,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500595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8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sl-SI" dirty="0"/>
              <a:t>Tu je problem, ker CSV ni generiran ok in se pojavljajo napake pri branju,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325723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8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sl-SI" dirty="0"/>
              <a:t>Tu je problem, ker CSV ni generiran ok in se pojavljajo napake pri branju,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3905236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8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sl-SI" dirty="0"/>
              <a:t>Tu je problem, ker CSV ni generiran ok in se pojavljajo napake pri branju,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9100842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8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sl-SI" dirty="0"/>
              <a:t>Tu je problem, ker CSV ni generiran ok in se pojavljajo napake pri branju,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225642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8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854253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8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sl-SI" dirty="0"/>
              <a:t>Tu je problem, ker CSV ni generiran ok in se pojavljajo napake pri branju,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7876211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8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207895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8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601037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8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329745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8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6723033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8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166787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8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091919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8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743020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8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5021461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8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853023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8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113026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8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5689973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8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0498028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8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50393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Shape 388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8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Shape 3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792970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8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80071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8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086191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8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849016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15"/>
          <p:cNvSpPr txBox="1">
            <a:spLocks noGrp="1"/>
          </p:cNvSpPr>
          <p:nvPr>
            <p:ph type="ctrTitle"/>
          </p:nvPr>
        </p:nvSpPr>
        <p:spPr>
          <a:xfrm>
            <a:off x="462489" y="2615667"/>
            <a:ext cx="6314764" cy="1151706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SzPct val="100000"/>
              <a:defRPr sz="3307">
                <a:solidFill>
                  <a:srgbClr val="19317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rtl="0">
              <a:spcBef>
                <a:spcPts val="0"/>
              </a:spcBef>
              <a:buSzPct val="100000"/>
              <a:defRPr sz="3307"/>
            </a:lvl2pPr>
            <a:lvl3pPr lvl="2" rtl="0">
              <a:spcBef>
                <a:spcPts val="0"/>
              </a:spcBef>
              <a:buSzPct val="100000"/>
              <a:defRPr sz="3307"/>
            </a:lvl3pPr>
            <a:lvl4pPr lvl="3" rtl="0">
              <a:spcBef>
                <a:spcPts val="0"/>
              </a:spcBef>
              <a:buSzPct val="100000"/>
              <a:defRPr sz="3307"/>
            </a:lvl4pPr>
            <a:lvl5pPr lvl="4" rtl="0">
              <a:spcBef>
                <a:spcPts val="0"/>
              </a:spcBef>
              <a:buSzPct val="100000"/>
              <a:defRPr sz="3307"/>
            </a:lvl5pPr>
            <a:lvl6pPr lvl="5" rtl="0">
              <a:spcBef>
                <a:spcPts val="0"/>
              </a:spcBef>
              <a:buSzPct val="100000"/>
              <a:defRPr sz="3307"/>
            </a:lvl6pPr>
            <a:lvl7pPr lvl="6" rtl="0">
              <a:spcBef>
                <a:spcPts val="0"/>
              </a:spcBef>
              <a:buSzPct val="100000"/>
              <a:defRPr sz="3307"/>
            </a:lvl7pPr>
            <a:lvl8pPr lvl="7" rtl="0">
              <a:spcBef>
                <a:spcPts val="0"/>
              </a:spcBef>
              <a:buSzPct val="100000"/>
              <a:defRPr sz="3307"/>
            </a:lvl8pPr>
            <a:lvl9pPr lvl="8" rtl="0">
              <a:spcBef>
                <a:spcPts val="0"/>
              </a:spcBef>
              <a:buSzPct val="100000"/>
              <a:defRPr sz="3307"/>
            </a:lvl9pPr>
          </a:lstStyle>
          <a:p>
            <a:endParaRPr dirty="0"/>
          </a:p>
        </p:txBody>
      </p:sp>
      <p:cxnSp>
        <p:nvCxnSpPr>
          <p:cNvPr id="42" name="Straight Connector 41"/>
          <p:cNvCxnSpPr/>
          <p:nvPr userDrawn="1"/>
        </p:nvCxnSpPr>
        <p:spPr>
          <a:xfrm>
            <a:off x="462489" y="4118960"/>
            <a:ext cx="420984" cy="0"/>
          </a:xfrm>
          <a:prstGeom prst="line">
            <a:avLst/>
          </a:prstGeom>
          <a:ln w="12700">
            <a:solidFill>
              <a:srgbClr val="FF6B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>
            <a:spLocks noGrp="1"/>
          </p:cNvSpPr>
          <p:nvPr>
            <p:ph type="title"/>
          </p:nvPr>
        </p:nvSpPr>
        <p:spPr>
          <a:xfrm>
            <a:off x="1136063" y="1524899"/>
            <a:ext cx="8503883" cy="895575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defRPr sz="2205">
                <a:solidFill>
                  <a:srgbClr val="19317B"/>
                </a:solidFill>
                <a:latin typeface="+mn-lt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 dirty="0"/>
          </a:p>
        </p:txBody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1136063" y="2721498"/>
            <a:ext cx="8503883" cy="3915857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285750" lvl="0" indent="-285750">
              <a:lnSpc>
                <a:spcPct val="150000"/>
              </a:lnSpc>
              <a:spcBef>
                <a:spcPts val="0"/>
              </a:spcBef>
              <a:buClr>
                <a:srgbClr val="FF6B19"/>
              </a:buClr>
              <a:buSzPct val="70000"/>
              <a:buFont typeface="LucidaGrande" charset="0"/>
              <a:buChar char="▶"/>
              <a:defRPr>
                <a:latin typeface="+mn-lt"/>
              </a:defRPr>
            </a:lvl1pPr>
            <a:lvl2pPr marL="742950" lvl="1" indent="-285750">
              <a:lnSpc>
                <a:spcPct val="150000"/>
              </a:lnSpc>
              <a:spcBef>
                <a:spcPts val="0"/>
              </a:spcBef>
              <a:buSzPct val="60000"/>
              <a:buFont typeface="LucidaGrande" charset="0"/>
              <a:buChar char="▶"/>
              <a:defRPr baseline="0"/>
            </a:lvl2pPr>
            <a:lvl3pPr marL="1200150" lvl="2" indent="-285750">
              <a:lnSpc>
                <a:spcPct val="150000"/>
              </a:lnSpc>
              <a:spcBef>
                <a:spcPts val="0"/>
              </a:spcBef>
              <a:buSzPct val="50000"/>
              <a:buFont typeface="LucidaGrande" charset="0"/>
              <a:buChar char="▶"/>
              <a:defRPr baseline="0"/>
            </a:lvl3pPr>
            <a:lvl4pPr marL="1657350" lvl="3" indent="-285750">
              <a:lnSpc>
                <a:spcPct val="150000"/>
              </a:lnSpc>
              <a:spcBef>
                <a:spcPts val="0"/>
              </a:spcBef>
              <a:buClr>
                <a:srgbClr val="19317B"/>
              </a:buClr>
              <a:buSzPct val="40000"/>
              <a:buFont typeface="LucidaGrande" charset="0"/>
              <a:buChar char="▶"/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www.prace-ri.eu/" TargetMode="Externa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9F85446-625A-E949-A71A-B6872FD2DAFC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-54694" y="-36587"/>
            <a:ext cx="10746507" cy="8066056"/>
          </a:xfrm>
          <a:prstGeom prst="rect">
            <a:avLst/>
          </a:prstGeom>
        </p:spPr>
      </p:pic>
      <p:sp>
        <p:nvSpPr>
          <p:cNvPr id="13" name="Slide Number Placeholder 5"/>
          <p:cNvSpPr txBox="1">
            <a:spLocks/>
          </p:cNvSpPr>
          <p:nvPr userDrawn="1"/>
        </p:nvSpPr>
        <p:spPr>
          <a:xfrm>
            <a:off x="448134" y="7023036"/>
            <a:ext cx="687932" cy="536644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36052F6A-383D-4658-9E2E-503D22466366}" type="slidenum">
              <a:rPr lang="en-GB" sz="992" baseline="0" smtClean="0">
                <a:solidFill>
                  <a:srgbClr val="19317B"/>
                </a:solidFill>
              </a:rPr>
              <a:pPr/>
              <a:t>‹#›</a:t>
            </a:fld>
            <a:endParaRPr lang="en-GB" sz="992" baseline="0" dirty="0">
              <a:solidFill>
                <a:srgbClr val="19317B"/>
              </a:solidFill>
            </a:endParaRPr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462490" y="6954857"/>
            <a:ext cx="9766836" cy="0"/>
          </a:xfrm>
          <a:prstGeom prst="line">
            <a:avLst/>
          </a:prstGeom>
          <a:ln w="12700">
            <a:solidFill>
              <a:srgbClr val="FF6B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Date Placeholder 3">
            <a:hlinkClick r:id="rId6"/>
          </p:cNvPr>
          <p:cNvSpPr txBox="1">
            <a:spLocks/>
          </p:cNvSpPr>
          <p:nvPr userDrawn="1"/>
        </p:nvSpPr>
        <p:spPr>
          <a:xfrm>
            <a:off x="7198239" y="7023036"/>
            <a:ext cx="3031086" cy="536644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-GB" sz="992" baseline="0" dirty="0">
                <a:solidFill>
                  <a:srgbClr val="19317B"/>
                </a:solidFill>
              </a:rPr>
              <a:t>UL FRI, Laboratory for data technologies</a:t>
            </a:r>
          </a:p>
        </p:txBody>
      </p:sp>
      <p:sp>
        <p:nvSpPr>
          <p:cNvPr id="6" name="Title Placeholder 5"/>
          <p:cNvSpPr>
            <a:spLocks noGrp="1"/>
          </p:cNvSpPr>
          <p:nvPr>
            <p:ph type="title"/>
          </p:nvPr>
        </p:nvSpPr>
        <p:spPr>
          <a:xfrm>
            <a:off x="534592" y="1401123"/>
            <a:ext cx="9622632" cy="1460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l-SI" dirty="0"/>
              <a:t>Click to edit Master title style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>
          <a:xfrm>
            <a:off x="534592" y="3058851"/>
            <a:ext cx="9694732" cy="36013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sl-SI" dirty="0"/>
              <a:t>First level bullets</a:t>
            </a:r>
          </a:p>
          <a:p>
            <a:pPr lvl="1"/>
            <a:r>
              <a:rPr lang="sl-SI" dirty="0"/>
              <a:t>Second level bullets</a:t>
            </a:r>
          </a:p>
          <a:p>
            <a:pPr lvl="2"/>
            <a:r>
              <a:rPr lang="sl-SI" dirty="0"/>
              <a:t>Third level bullets</a:t>
            </a:r>
          </a:p>
          <a:p>
            <a:pPr lvl="3"/>
            <a:r>
              <a:rPr lang="sl-SI" dirty="0"/>
              <a:t>Forth level bullets</a:t>
            </a:r>
          </a:p>
          <a:p>
            <a:pPr lvl="3"/>
            <a:endParaRPr lang="sl-SI" dirty="0"/>
          </a:p>
        </p:txBody>
      </p:sp>
      <p:sp>
        <p:nvSpPr>
          <p:cNvPr id="20" name="Footer Placeholder 4"/>
          <p:cNvSpPr txBox="1">
            <a:spLocks/>
          </p:cNvSpPr>
          <p:nvPr userDrawn="1"/>
        </p:nvSpPr>
        <p:spPr>
          <a:xfrm>
            <a:off x="1488145" y="7023033"/>
            <a:ext cx="3031087" cy="536644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sz="992" baseline="0" dirty="0">
                <a:solidFill>
                  <a:srgbClr val="19317B"/>
                </a:solidFill>
              </a:rPr>
              <a:t>Apache Spark Workshop</a:t>
            </a:r>
            <a:endParaRPr lang="en-GB" sz="992" baseline="0" dirty="0">
              <a:solidFill>
                <a:srgbClr val="19317B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3" r:id="rId2"/>
    <p:sldLayoutId id="2147483658" r:id="rId3"/>
  </p:sldLayoutIdLst>
  <p:hf hdr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2205" b="0" i="0" u="none" strike="noStrike" cap="none">
          <a:solidFill>
            <a:srgbClr val="19317B"/>
          </a:solidFill>
          <a:latin typeface="+mn-lt"/>
          <a:ea typeface="Arial" panose="020B0604020202020204" pitchFamily="34" charset="0"/>
          <a:cs typeface="Arial" panose="020B0604020202020204" pitchFamily="34" charset="0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L="285750" marR="0" lvl="0" indent="-285750" algn="l" rtl="0">
        <a:lnSpc>
          <a:spcPct val="150000"/>
        </a:lnSpc>
        <a:spcBef>
          <a:spcPts val="0"/>
        </a:spcBef>
        <a:spcAft>
          <a:spcPts val="0"/>
        </a:spcAft>
        <a:buClr>
          <a:srgbClr val="FF6B19"/>
        </a:buClr>
        <a:buSzPct val="70000"/>
        <a:buFont typeface="LucidaGrande" charset="0"/>
        <a:buChar char="▶"/>
        <a:defRPr sz="1543" b="0" i="0" u="none" strike="noStrike" cap="none" baseline="0" dirty="0">
          <a:solidFill>
            <a:srgbClr val="19317B"/>
          </a:solidFill>
          <a:latin typeface="+mn-lt"/>
          <a:ea typeface="Arial" panose="020B0604020202020204" pitchFamily="34" charset="0"/>
          <a:cs typeface="Arial" panose="020B0604020202020204" pitchFamily="34" charset="0"/>
          <a:sym typeface="Arial"/>
        </a:defRPr>
      </a:lvl1pPr>
      <a:lvl2pPr marL="742950" marR="0" lvl="1" indent="-285750" algn="l" rtl="0">
        <a:lnSpc>
          <a:spcPct val="150000"/>
        </a:lnSpc>
        <a:spcBef>
          <a:spcPts val="0"/>
        </a:spcBef>
        <a:spcAft>
          <a:spcPts val="0"/>
        </a:spcAft>
        <a:buClr>
          <a:srgbClr val="19317B"/>
        </a:buClr>
        <a:buSzPct val="60000"/>
        <a:buFont typeface="LucidaGrande" charset="0"/>
        <a:buChar char="▶"/>
        <a:defRPr sz="1543" b="0" i="0" u="none" strike="noStrike" cap="none">
          <a:solidFill>
            <a:srgbClr val="19317B"/>
          </a:solidFill>
          <a:latin typeface="Arial"/>
          <a:ea typeface="Arial"/>
          <a:cs typeface="Arial"/>
          <a:sym typeface="Arial"/>
        </a:defRPr>
      </a:lvl2pPr>
      <a:lvl3pPr marL="1200150" marR="0" lvl="2" indent="-285750" algn="l" rtl="0">
        <a:lnSpc>
          <a:spcPct val="150000"/>
        </a:lnSpc>
        <a:spcBef>
          <a:spcPts val="0"/>
        </a:spcBef>
        <a:spcAft>
          <a:spcPts val="0"/>
        </a:spcAft>
        <a:buSzPct val="50000"/>
        <a:buFont typeface="LucidaGrande" charset="0"/>
        <a:buChar char="▶"/>
        <a:defRPr sz="1543" b="0" i="0" u="none" strike="noStrike" cap="none">
          <a:solidFill>
            <a:srgbClr val="19317B"/>
          </a:solidFill>
          <a:latin typeface="Arial"/>
          <a:ea typeface="Arial"/>
          <a:cs typeface="Arial"/>
          <a:sym typeface="Arial"/>
        </a:defRPr>
      </a:lvl3pPr>
      <a:lvl4pPr marL="1657350" marR="0" lvl="3" indent="-285750" algn="l" defTabSz="914400" rtl="0" eaLnBrk="1" fontAlgn="auto" latinLnBrk="0" hangingPunct="1">
        <a:lnSpc>
          <a:spcPct val="150000"/>
        </a:lnSpc>
        <a:spcBef>
          <a:spcPts val="0"/>
        </a:spcBef>
        <a:spcAft>
          <a:spcPts val="0"/>
        </a:spcAft>
        <a:buClrTx/>
        <a:buSzPct val="40000"/>
        <a:buFont typeface="LucidaGrande" charset="0"/>
        <a:buChar char="▶"/>
        <a:tabLst/>
        <a:defRPr sz="1543" b="0" i="0" u="none" strike="noStrike" cap="none">
          <a:solidFill>
            <a:srgbClr val="19317B"/>
          </a:solidFill>
          <a:latin typeface="Arial"/>
          <a:ea typeface="Arial"/>
          <a:cs typeface="Arial"/>
          <a:sym typeface="Arial"/>
        </a:defRPr>
      </a:lvl4pPr>
      <a:lvl5pPr marL="0" marR="0" lvl="4" indent="0" algn="l" rtl="0">
        <a:lnSpc>
          <a:spcPct val="100000"/>
        </a:lnSpc>
        <a:spcBef>
          <a:spcPts val="0"/>
        </a:spcBef>
        <a:spcAft>
          <a:spcPts val="0"/>
        </a:spcAft>
        <a:buSzPct val="50000"/>
        <a:buFont typeface="LucidaGrande" charset="0"/>
        <a:buNone/>
        <a:defRPr sz="1543" b="0" i="0" u="none" strike="noStrike" cap="none">
          <a:solidFill>
            <a:srgbClr val="19317B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L="285750" marR="0" lvl="6" indent="-285750" algn="l" rtl="0">
        <a:lnSpc>
          <a:spcPct val="100000"/>
        </a:lnSpc>
        <a:spcBef>
          <a:spcPts val="0"/>
        </a:spcBef>
        <a:spcAft>
          <a:spcPts val="0"/>
        </a:spcAft>
        <a:buSzPct val="50000"/>
        <a:buFont typeface="LucidaGrande" charset="0"/>
        <a:buChar char="▶"/>
        <a:defRPr sz="1543" b="0" i="0" u="none" strike="noStrike" cap="none">
          <a:solidFill>
            <a:srgbClr val="19317B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zitnik/Apache-Spark-Workshop.git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spark.apache.org/docs/latest/ml-guide.html" TargetMode="Externa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downloads.apache.org/spark/spark-3.1.1/spark-3.1.1-bin-hadoop2.7.tgz" TargetMode="Externa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emf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info.gwdg.de/wiki/doku.php?id=wiki:hpc:slurm_sbatch_script_for_spark_applications" TargetMode="External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researchcomputing.princeton.edu/faq/spark-via-slurm" TargetMode="Externa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training.databricks.com/visualapi.pdf" TargetMode="External"/><Relationship Id="rId7" Type="http://schemas.openxmlformats.org/officeDocument/2006/relationships/hyperlink" Target="https://researchcomputing.princeton.edu/faq/spark-via-slurm" TargetMode="External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info.gwdg.de/wiki/doku.php?id=wiki:hpc:slurm_sbatch_script_for_spark_applications" TargetMode="External"/><Relationship Id="rId5" Type="http://schemas.openxmlformats.org/officeDocument/2006/relationships/hyperlink" Target="https://luminousmen.com/post/spark-core-concepts-explained" TargetMode="External"/><Relationship Id="rId4" Type="http://schemas.openxmlformats.org/officeDocument/2006/relationships/hyperlink" Target="https://events.prace-ri.eu/event/896/" TargetMode="Externa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/>
          <p:cNvSpPr>
            <a:spLocks noGrp="1"/>
          </p:cNvSpPr>
          <p:nvPr>
            <p:ph type="ctrTitle"/>
          </p:nvPr>
        </p:nvSpPr>
        <p:spPr>
          <a:xfrm>
            <a:off x="462488" y="2615667"/>
            <a:ext cx="8339802" cy="1151706"/>
          </a:xfrm>
        </p:spPr>
        <p:txBody>
          <a:bodyPr>
            <a:normAutofit/>
          </a:bodyPr>
          <a:lstStyle/>
          <a:p>
            <a:r>
              <a:rPr lang="en-US" sz="3858" dirty="0">
                <a:solidFill>
                  <a:srgbClr val="FF6B19"/>
                </a:solidFill>
              </a:rPr>
              <a:t>Introduction to</a:t>
            </a:r>
            <a:r>
              <a:rPr lang="en-US" sz="3858" dirty="0"/>
              <a:t> Apache Spark </a:t>
            </a:r>
          </a:p>
        </p:txBody>
      </p:sp>
      <p:sp>
        <p:nvSpPr>
          <p:cNvPr id="27" name="Shape 65"/>
          <p:cNvSpPr txBox="1">
            <a:spLocks/>
          </p:cNvSpPr>
          <p:nvPr/>
        </p:nvSpPr>
        <p:spPr>
          <a:xfrm>
            <a:off x="462489" y="4652969"/>
            <a:ext cx="6683617" cy="446173"/>
          </a:xfrm>
          <a:prstGeom prst="rect">
            <a:avLst/>
          </a:prstGeom>
        </p:spPr>
        <p:txBody>
          <a:bodyPr vert="horz" lIns="100779" tIns="100779" rIns="100779" bIns="100779" rtlCol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3600" b="0" i="0" u="none" strike="noStrike" cap="none">
                <a:solidFill>
                  <a:schemeClr val="bg1">
                    <a:lumMod val="50000"/>
                  </a:schemeClr>
                </a:solidFill>
                <a:latin typeface="+mj-lt"/>
                <a:ea typeface="Arial" panose="020B0604020202020204" pitchFamily="34" charset="0"/>
                <a:cs typeface="Arial" panose="020B0604020202020204" pitchFamily="34" charset="0"/>
                <a:sym typeface="Arial"/>
              </a:defRPr>
            </a:lvl1pPr>
            <a:lvl2pPr lvl="1">
              <a:spcBef>
                <a:spcPts val="0"/>
              </a:spcBef>
              <a:buSzPct val="100000"/>
              <a:defRPr sz="3600"/>
            </a:lvl2pPr>
            <a:lvl3pPr lvl="2">
              <a:spcBef>
                <a:spcPts val="0"/>
              </a:spcBef>
              <a:buSzPct val="100000"/>
              <a:defRPr sz="3600"/>
            </a:lvl3pPr>
            <a:lvl4pPr lvl="3">
              <a:spcBef>
                <a:spcPts val="0"/>
              </a:spcBef>
              <a:buSzPct val="100000"/>
              <a:defRPr sz="3600"/>
            </a:lvl4pPr>
            <a:lvl5pPr lvl="4">
              <a:spcBef>
                <a:spcPts val="0"/>
              </a:spcBef>
              <a:buSzPct val="100000"/>
              <a:defRPr sz="3600"/>
            </a:lvl5pPr>
            <a:lvl6pPr lvl="5">
              <a:spcBef>
                <a:spcPts val="0"/>
              </a:spcBef>
              <a:buSzPct val="100000"/>
              <a:defRPr sz="3600"/>
            </a:lvl6pPr>
            <a:lvl7pPr lvl="6">
              <a:spcBef>
                <a:spcPts val="0"/>
              </a:spcBef>
              <a:buSzPct val="100000"/>
              <a:defRPr sz="3600"/>
            </a:lvl7pPr>
            <a:lvl8pPr lvl="7">
              <a:spcBef>
                <a:spcPts val="0"/>
              </a:spcBef>
              <a:buSzPct val="100000"/>
              <a:defRPr sz="3600"/>
            </a:lvl8pPr>
            <a:lvl9pPr lvl="8">
              <a:spcBef>
                <a:spcPts val="0"/>
              </a:spcBef>
              <a:buSzPct val="100000"/>
              <a:defRPr sz="3600"/>
            </a:lvl9pPr>
          </a:lstStyle>
          <a:p>
            <a:r>
              <a:rPr lang="sl-SI" sz="1323" i="1" dirty="0">
                <a:solidFill>
                  <a:srgbClr val="19317B"/>
                </a:solidFill>
              </a:rPr>
              <a:t>University of Ljubljana, Faculty for computer and information science</a:t>
            </a:r>
            <a:endParaRPr lang="en" sz="1323" i="1" dirty="0">
              <a:solidFill>
                <a:srgbClr val="19317B"/>
              </a:solidFill>
            </a:endParaRPr>
          </a:p>
        </p:txBody>
      </p:sp>
      <p:sp>
        <p:nvSpPr>
          <p:cNvPr id="28" name="Shape 65"/>
          <p:cNvSpPr txBox="1">
            <a:spLocks/>
          </p:cNvSpPr>
          <p:nvPr/>
        </p:nvSpPr>
        <p:spPr>
          <a:xfrm>
            <a:off x="462489" y="4335465"/>
            <a:ext cx="4325153" cy="446173"/>
          </a:xfrm>
          <a:prstGeom prst="rect">
            <a:avLst/>
          </a:prstGeom>
        </p:spPr>
        <p:txBody>
          <a:bodyPr vert="horz" lIns="100779" tIns="100779" rIns="100779" bIns="100779" rtlCol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3600" b="0" i="0" u="none" strike="noStrike" cap="none">
                <a:solidFill>
                  <a:schemeClr val="bg1">
                    <a:lumMod val="50000"/>
                  </a:schemeClr>
                </a:solidFill>
                <a:latin typeface="+mj-lt"/>
                <a:ea typeface="Arial" panose="020B0604020202020204" pitchFamily="34" charset="0"/>
                <a:cs typeface="Arial" panose="020B0604020202020204" pitchFamily="34" charset="0"/>
                <a:sym typeface="Arial"/>
              </a:defRPr>
            </a:lvl1pPr>
            <a:lvl2pPr lvl="1">
              <a:spcBef>
                <a:spcPts val="0"/>
              </a:spcBef>
              <a:buSzPct val="100000"/>
              <a:defRPr sz="3600"/>
            </a:lvl2pPr>
            <a:lvl3pPr lvl="2">
              <a:spcBef>
                <a:spcPts val="0"/>
              </a:spcBef>
              <a:buSzPct val="100000"/>
              <a:defRPr sz="3600"/>
            </a:lvl3pPr>
            <a:lvl4pPr lvl="3">
              <a:spcBef>
                <a:spcPts val="0"/>
              </a:spcBef>
              <a:buSzPct val="100000"/>
              <a:defRPr sz="3600"/>
            </a:lvl4pPr>
            <a:lvl5pPr lvl="4">
              <a:spcBef>
                <a:spcPts val="0"/>
              </a:spcBef>
              <a:buSzPct val="100000"/>
              <a:defRPr sz="3600"/>
            </a:lvl5pPr>
            <a:lvl6pPr lvl="5">
              <a:spcBef>
                <a:spcPts val="0"/>
              </a:spcBef>
              <a:buSzPct val="100000"/>
              <a:defRPr sz="3600"/>
            </a:lvl6pPr>
            <a:lvl7pPr lvl="6">
              <a:spcBef>
                <a:spcPts val="0"/>
              </a:spcBef>
              <a:buSzPct val="100000"/>
              <a:defRPr sz="3600"/>
            </a:lvl7pPr>
            <a:lvl8pPr lvl="7">
              <a:spcBef>
                <a:spcPts val="0"/>
              </a:spcBef>
              <a:buSzPct val="100000"/>
              <a:defRPr sz="3600"/>
            </a:lvl8pPr>
            <a:lvl9pPr lvl="8">
              <a:spcBef>
                <a:spcPts val="0"/>
              </a:spcBef>
              <a:buSzPct val="100000"/>
              <a:defRPr sz="3600"/>
            </a:lvl9pPr>
          </a:lstStyle>
          <a:p>
            <a:r>
              <a:rPr lang="sl-SI" sz="2205" dirty="0">
                <a:solidFill>
                  <a:srgbClr val="19317B"/>
                </a:solidFill>
              </a:rPr>
              <a:t>Slavko Žitnik</a:t>
            </a:r>
            <a:endParaRPr lang="en" sz="2205" dirty="0">
              <a:solidFill>
                <a:srgbClr val="19317B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sl-SI" dirty="0">
                <a:solidFill>
                  <a:srgbClr val="19317B"/>
                </a:solidFill>
              </a:rPr>
              <a:t>Apache Spark </a:t>
            </a:r>
            <a:r>
              <a:rPr lang="sl-SI" dirty="0">
                <a:solidFill>
                  <a:srgbClr val="FF6B19"/>
                </a:solidFill>
              </a:rPr>
              <a:t>3</a:t>
            </a:r>
            <a:endParaRPr lang="en" dirty="0">
              <a:solidFill>
                <a:srgbClr val="FF6B19"/>
              </a:solidFill>
            </a:endParaRP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1136063" y="2483693"/>
            <a:ext cx="8503883" cy="4248472"/>
          </a:xfrm>
        </p:spPr>
        <p:txBody>
          <a:bodyPr>
            <a:normAutofit/>
          </a:bodyPr>
          <a:lstStyle/>
          <a:p>
            <a:r>
              <a:rPr lang="sl-SI" dirty="0"/>
              <a:t>Latest release – v3.1.1. (March 2, 2021)</a:t>
            </a:r>
          </a:p>
          <a:p>
            <a:r>
              <a:rPr lang="sl-SI" dirty="0"/>
              <a:t>Improvements over Spark 2 (v2.4.1)</a:t>
            </a:r>
          </a:p>
          <a:p>
            <a:pPr lvl="1"/>
            <a:r>
              <a:rPr lang="sl-SI" dirty="0"/>
              <a:t>Python 2 deprecated</a:t>
            </a:r>
          </a:p>
          <a:p>
            <a:pPr lvl="1"/>
            <a:r>
              <a:rPr lang="sl-SI" dirty="0"/>
              <a:t>Adaptive execution of Spark SQL (merging intermediate results among workers)</a:t>
            </a:r>
          </a:p>
          <a:p>
            <a:pPr lvl="1"/>
            <a:r>
              <a:rPr lang="sl-SI" dirty="0"/>
              <a:t>Dynamic partition pruning</a:t>
            </a:r>
          </a:p>
          <a:p>
            <a:pPr lvl="1"/>
            <a:r>
              <a:rPr lang="sl-SI" dirty="0"/>
              <a:t>Support for </a:t>
            </a:r>
            <a:r>
              <a:rPr lang="sl-SI" dirty="0">
                <a:solidFill>
                  <a:srgbClr val="FF6B19"/>
                </a:solidFill>
              </a:rPr>
              <a:t>deep learning </a:t>
            </a:r>
            <a:r>
              <a:rPr lang="sl-SI" dirty="0"/>
              <a:t>(GPU support for Nvidia, AMD, Intel)</a:t>
            </a:r>
          </a:p>
          <a:p>
            <a:pPr lvl="1"/>
            <a:r>
              <a:rPr lang="sl-SI" dirty="0"/>
              <a:t>Better Kubernetes integration</a:t>
            </a:r>
          </a:p>
          <a:p>
            <a:pPr lvl="1"/>
            <a:r>
              <a:rPr lang="sl-SI" dirty="0"/>
              <a:t>Graph features (Morpheus as extension of Cypher, neo4j support)</a:t>
            </a:r>
          </a:p>
          <a:p>
            <a:pPr lvl="1"/>
            <a:r>
              <a:rPr lang="sl-SI" dirty="0"/>
              <a:t>ACID transactions (for Delta Lake storage)</a:t>
            </a:r>
          </a:p>
          <a:p>
            <a:pPr lvl="1"/>
            <a:r>
              <a:rPr lang="sl-SI" dirty="0"/>
              <a:t>Apache Arrow data format integration (columnar format for analytics)</a:t>
            </a:r>
          </a:p>
          <a:p>
            <a:pPr lvl="1"/>
            <a:r>
              <a:rPr lang="sl-SI" dirty="0"/>
              <a:t>...</a:t>
            </a:r>
          </a:p>
          <a:p>
            <a:pPr lvl="1"/>
            <a:endParaRPr lang="sl-SI" dirty="0"/>
          </a:p>
          <a:p>
            <a:pPr lvl="1"/>
            <a:endParaRPr lang="sl-SI" dirty="0"/>
          </a:p>
        </p:txBody>
      </p:sp>
    </p:spTree>
    <p:extLst>
      <p:ext uri="{BB962C8B-B14F-4D97-AF65-F5344CB8AC3E}">
        <p14:creationId xmlns:p14="http://schemas.microsoft.com/office/powerpoint/2010/main" val="34973451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sl-SI" dirty="0">
                <a:solidFill>
                  <a:srgbClr val="19317B"/>
                </a:solidFill>
              </a:rPr>
              <a:t>Hadoop MapReduce v</a:t>
            </a:r>
            <a:r>
              <a:rPr lang="sl-SI" dirty="0">
                <a:solidFill>
                  <a:srgbClr val="FF6B19"/>
                </a:solidFill>
              </a:rPr>
              <a:t>s. Apache Spark</a:t>
            </a:r>
            <a:endParaRPr lang="en" dirty="0">
              <a:solidFill>
                <a:srgbClr val="FF6B19"/>
              </a:solidFill>
            </a:endParaRP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sl-SI" dirty="0"/>
              <a:t>Big data frameworks</a:t>
            </a:r>
          </a:p>
          <a:p>
            <a:pPr lvl="1"/>
            <a:r>
              <a:rPr lang="sl-SI" dirty="0"/>
              <a:t>Performance</a:t>
            </a:r>
          </a:p>
          <a:p>
            <a:pPr lvl="1"/>
            <a:r>
              <a:rPr lang="sl-SI" dirty="0"/>
              <a:t>Ease of use</a:t>
            </a:r>
          </a:p>
          <a:p>
            <a:pPr lvl="1"/>
            <a:r>
              <a:rPr lang="sl-SI" dirty="0"/>
              <a:t>Costs</a:t>
            </a:r>
          </a:p>
          <a:p>
            <a:pPr lvl="1"/>
            <a:r>
              <a:rPr lang="sl-SI" dirty="0"/>
              <a:t>Data processing</a:t>
            </a:r>
          </a:p>
          <a:p>
            <a:pPr lvl="1"/>
            <a:r>
              <a:rPr lang="sl-SI" dirty="0"/>
              <a:t>Fault tolerance</a:t>
            </a:r>
          </a:p>
          <a:p>
            <a:pPr lvl="1"/>
            <a:r>
              <a:rPr lang="sl-SI" dirty="0"/>
              <a:t>Security</a:t>
            </a:r>
          </a:p>
          <a:p>
            <a:r>
              <a:rPr lang="sl-SI" dirty="0"/>
              <a:t>Hadoop</a:t>
            </a:r>
          </a:p>
          <a:p>
            <a:pPr lvl="1"/>
            <a:r>
              <a:rPr lang="sl-SI" dirty="0"/>
              <a:t>Archival data analysis</a:t>
            </a:r>
          </a:p>
          <a:p>
            <a:r>
              <a:rPr lang="sl-SI" dirty="0"/>
              <a:t>Spark (</a:t>
            </a:r>
            <a:r>
              <a:rPr lang="sl-SI" i="1" dirty="0"/>
              <a:t>micro-batch model</a:t>
            </a:r>
            <a:r>
              <a:rPr lang="sl-SI" dirty="0"/>
              <a:t>)</a:t>
            </a:r>
          </a:p>
          <a:p>
            <a:pPr lvl="1"/>
            <a:r>
              <a:rPr lang="sl-SI" dirty="0"/>
              <a:t>Real-time data analysis</a:t>
            </a:r>
          </a:p>
          <a:p>
            <a:pPr lvl="1"/>
            <a:endParaRPr lang="sl-SI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12D1733-838B-7446-8B51-CA605947D1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9801" y="2437496"/>
            <a:ext cx="5968859" cy="3790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6029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sl-SI" dirty="0">
                <a:solidFill>
                  <a:srgbClr val="19317B"/>
                </a:solidFill>
              </a:rPr>
              <a:t>Hadoop MapReduce v</a:t>
            </a:r>
            <a:r>
              <a:rPr lang="sl-SI" dirty="0">
                <a:solidFill>
                  <a:srgbClr val="FF6B19"/>
                </a:solidFill>
              </a:rPr>
              <a:t>s. Apache Spark</a:t>
            </a:r>
            <a:endParaRPr lang="en" dirty="0">
              <a:solidFill>
                <a:srgbClr val="FF6B19"/>
              </a:solidFill>
            </a:endParaRP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sl-SI" dirty="0"/>
              <a:t>Big data frameworks</a:t>
            </a:r>
          </a:p>
          <a:p>
            <a:pPr lvl="1"/>
            <a:r>
              <a:rPr lang="sl-SI" dirty="0"/>
              <a:t>Performance</a:t>
            </a:r>
          </a:p>
          <a:p>
            <a:pPr lvl="1"/>
            <a:r>
              <a:rPr lang="sl-SI" dirty="0"/>
              <a:t>Ease of use</a:t>
            </a:r>
          </a:p>
          <a:p>
            <a:pPr lvl="1"/>
            <a:r>
              <a:rPr lang="sl-SI" dirty="0"/>
              <a:t>Costs</a:t>
            </a:r>
          </a:p>
          <a:p>
            <a:pPr lvl="1"/>
            <a:r>
              <a:rPr lang="sl-SI" dirty="0"/>
              <a:t>Data processing</a:t>
            </a:r>
          </a:p>
          <a:p>
            <a:pPr lvl="1"/>
            <a:r>
              <a:rPr lang="sl-SI" dirty="0"/>
              <a:t>Fault tolerance</a:t>
            </a:r>
          </a:p>
          <a:p>
            <a:pPr lvl="1"/>
            <a:r>
              <a:rPr lang="sl-SI" dirty="0"/>
              <a:t>Security</a:t>
            </a:r>
          </a:p>
          <a:p>
            <a:r>
              <a:rPr lang="sl-SI" dirty="0"/>
              <a:t>Hadoop</a:t>
            </a:r>
          </a:p>
          <a:p>
            <a:pPr lvl="1"/>
            <a:r>
              <a:rPr lang="sl-SI" dirty="0"/>
              <a:t>Archival data analysis</a:t>
            </a:r>
          </a:p>
          <a:p>
            <a:r>
              <a:rPr lang="sl-SI" dirty="0"/>
              <a:t>Spark (</a:t>
            </a:r>
            <a:r>
              <a:rPr lang="sl-SI" i="1" dirty="0"/>
              <a:t>micro-batch model</a:t>
            </a:r>
            <a:r>
              <a:rPr lang="sl-SI" dirty="0"/>
              <a:t>)</a:t>
            </a:r>
          </a:p>
          <a:p>
            <a:pPr lvl="1"/>
            <a:r>
              <a:rPr lang="sl-SI" dirty="0"/>
              <a:t>Real-time data analysis</a:t>
            </a:r>
          </a:p>
          <a:p>
            <a:pPr lvl="1"/>
            <a:endParaRPr lang="sl-SI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9C327D-5C6F-0346-BFC9-C8DB4A6A4D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3818" y="2522901"/>
            <a:ext cx="5783295" cy="3919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9536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sl-SI" dirty="0">
                <a:solidFill>
                  <a:srgbClr val="19317B"/>
                </a:solidFill>
              </a:rPr>
              <a:t>Hadoop MapReduce v</a:t>
            </a:r>
            <a:r>
              <a:rPr lang="sl-SI" dirty="0">
                <a:solidFill>
                  <a:srgbClr val="FF6B19"/>
                </a:solidFill>
              </a:rPr>
              <a:t>s. Apache Spark</a:t>
            </a:r>
            <a:endParaRPr lang="en" dirty="0">
              <a:solidFill>
                <a:srgbClr val="FF6B19"/>
              </a:solidFill>
            </a:endParaRP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sl-SI" dirty="0"/>
              <a:t>Big data frameworks</a:t>
            </a:r>
          </a:p>
          <a:p>
            <a:pPr lvl="1"/>
            <a:r>
              <a:rPr lang="sl-SI" dirty="0"/>
              <a:t>Performance</a:t>
            </a:r>
          </a:p>
          <a:p>
            <a:pPr lvl="1"/>
            <a:r>
              <a:rPr lang="sl-SI" dirty="0"/>
              <a:t>Ease of use</a:t>
            </a:r>
          </a:p>
          <a:p>
            <a:pPr lvl="1"/>
            <a:r>
              <a:rPr lang="sl-SI" dirty="0"/>
              <a:t>Costs</a:t>
            </a:r>
          </a:p>
          <a:p>
            <a:pPr lvl="1"/>
            <a:r>
              <a:rPr lang="sl-SI" dirty="0"/>
              <a:t>Data processing</a:t>
            </a:r>
          </a:p>
          <a:p>
            <a:pPr lvl="1"/>
            <a:r>
              <a:rPr lang="sl-SI" dirty="0"/>
              <a:t>Fault tolerance</a:t>
            </a:r>
          </a:p>
          <a:p>
            <a:pPr lvl="1"/>
            <a:r>
              <a:rPr lang="sl-SI" dirty="0"/>
              <a:t>Security</a:t>
            </a:r>
          </a:p>
          <a:p>
            <a:r>
              <a:rPr lang="sl-SI" dirty="0"/>
              <a:t>Hadoop</a:t>
            </a:r>
          </a:p>
          <a:p>
            <a:pPr lvl="1"/>
            <a:r>
              <a:rPr lang="sl-SI" dirty="0"/>
              <a:t>Archival data analysis</a:t>
            </a:r>
          </a:p>
          <a:p>
            <a:r>
              <a:rPr lang="sl-SI" dirty="0"/>
              <a:t>Spark (</a:t>
            </a:r>
            <a:r>
              <a:rPr lang="sl-SI" i="1" dirty="0"/>
              <a:t>micro-batch model</a:t>
            </a:r>
            <a:r>
              <a:rPr lang="sl-SI" dirty="0"/>
              <a:t>)</a:t>
            </a:r>
          </a:p>
          <a:p>
            <a:pPr lvl="1"/>
            <a:r>
              <a:rPr lang="sl-SI" dirty="0"/>
              <a:t>Real-time data analysis</a:t>
            </a:r>
          </a:p>
          <a:p>
            <a:pPr lvl="1"/>
            <a:endParaRPr lang="sl-SI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5032A04-44D0-864A-B9CC-18F4E98BDF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1810" y="2686533"/>
            <a:ext cx="5830003" cy="4104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5164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sl-SI" dirty="0">
                <a:solidFill>
                  <a:srgbClr val="19317B"/>
                </a:solidFill>
              </a:rPr>
              <a:t>Hadoop MapReduce v</a:t>
            </a:r>
            <a:r>
              <a:rPr lang="sl-SI" dirty="0">
                <a:solidFill>
                  <a:srgbClr val="FF6B19"/>
                </a:solidFill>
              </a:rPr>
              <a:t>s. Apache Spark</a:t>
            </a:r>
            <a:endParaRPr lang="en" dirty="0">
              <a:solidFill>
                <a:srgbClr val="FF6B19"/>
              </a:solidFill>
            </a:endParaRP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sl-SI" dirty="0"/>
              <a:t>Big data frameworks</a:t>
            </a:r>
          </a:p>
          <a:p>
            <a:pPr lvl="1"/>
            <a:r>
              <a:rPr lang="sl-SI" dirty="0"/>
              <a:t>Performance</a:t>
            </a:r>
          </a:p>
          <a:p>
            <a:pPr lvl="1"/>
            <a:r>
              <a:rPr lang="sl-SI" dirty="0"/>
              <a:t>Ease of use</a:t>
            </a:r>
          </a:p>
          <a:p>
            <a:pPr lvl="1"/>
            <a:r>
              <a:rPr lang="sl-SI" dirty="0"/>
              <a:t>Costs</a:t>
            </a:r>
          </a:p>
          <a:p>
            <a:pPr lvl="1"/>
            <a:r>
              <a:rPr lang="sl-SI" dirty="0"/>
              <a:t>Data processing</a:t>
            </a:r>
          </a:p>
          <a:p>
            <a:pPr lvl="1"/>
            <a:r>
              <a:rPr lang="sl-SI" dirty="0"/>
              <a:t>Fault tolerance</a:t>
            </a:r>
          </a:p>
          <a:p>
            <a:pPr lvl="1"/>
            <a:r>
              <a:rPr lang="sl-SI" dirty="0"/>
              <a:t>Security</a:t>
            </a:r>
          </a:p>
          <a:p>
            <a:r>
              <a:rPr lang="sl-SI" dirty="0"/>
              <a:t>Hadoop</a:t>
            </a:r>
          </a:p>
          <a:p>
            <a:pPr lvl="1"/>
            <a:r>
              <a:rPr lang="sl-SI" dirty="0"/>
              <a:t>Archival data analysis</a:t>
            </a:r>
          </a:p>
          <a:p>
            <a:r>
              <a:rPr lang="sl-SI" dirty="0"/>
              <a:t>Spark (</a:t>
            </a:r>
            <a:r>
              <a:rPr lang="sl-SI" i="1" dirty="0"/>
              <a:t>micro-batch model</a:t>
            </a:r>
            <a:r>
              <a:rPr lang="sl-SI" dirty="0"/>
              <a:t>)</a:t>
            </a:r>
          </a:p>
          <a:p>
            <a:pPr lvl="1"/>
            <a:r>
              <a:rPr lang="sl-SI" dirty="0"/>
              <a:t>Real-time data analysis</a:t>
            </a:r>
          </a:p>
          <a:p>
            <a:pPr lvl="1"/>
            <a:endParaRPr lang="sl-SI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8D3EF8C-C45E-A44F-9809-F0E916AEAE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7794" y="2721497"/>
            <a:ext cx="5981017" cy="3915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5454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sl-SI" dirty="0">
                <a:solidFill>
                  <a:srgbClr val="19317B"/>
                </a:solidFill>
              </a:rPr>
              <a:t>Hadoop MapReduce v</a:t>
            </a:r>
            <a:r>
              <a:rPr lang="sl-SI" dirty="0">
                <a:solidFill>
                  <a:srgbClr val="FF6B19"/>
                </a:solidFill>
              </a:rPr>
              <a:t>s. Apache Spark</a:t>
            </a:r>
            <a:endParaRPr lang="en" dirty="0">
              <a:solidFill>
                <a:srgbClr val="FF6B19"/>
              </a:solidFill>
            </a:endParaRP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sl-SI" dirty="0"/>
              <a:t>Big data frameworks</a:t>
            </a:r>
          </a:p>
          <a:p>
            <a:pPr lvl="1"/>
            <a:r>
              <a:rPr lang="sl-SI" dirty="0"/>
              <a:t>Performance</a:t>
            </a:r>
          </a:p>
          <a:p>
            <a:pPr lvl="1"/>
            <a:r>
              <a:rPr lang="sl-SI" dirty="0"/>
              <a:t>Ease of use</a:t>
            </a:r>
          </a:p>
          <a:p>
            <a:pPr lvl="1"/>
            <a:r>
              <a:rPr lang="sl-SI" dirty="0"/>
              <a:t>Costs</a:t>
            </a:r>
          </a:p>
          <a:p>
            <a:pPr lvl="1"/>
            <a:r>
              <a:rPr lang="sl-SI" dirty="0"/>
              <a:t>Data processing</a:t>
            </a:r>
          </a:p>
          <a:p>
            <a:pPr lvl="1"/>
            <a:r>
              <a:rPr lang="sl-SI" dirty="0"/>
              <a:t>Fault tolerance</a:t>
            </a:r>
          </a:p>
          <a:p>
            <a:pPr lvl="1"/>
            <a:r>
              <a:rPr lang="sl-SI" dirty="0"/>
              <a:t>Security</a:t>
            </a:r>
          </a:p>
          <a:p>
            <a:r>
              <a:rPr lang="sl-SI" dirty="0"/>
              <a:t>Hadoop</a:t>
            </a:r>
          </a:p>
          <a:p>
            <a:pPr lvl="1"/>
            <a:r>
              <a:rPr lang="sl-SI" dirty="0"/>
              <a:t>Archival data analysis</a:t>
            </a:r>
          </a:p>
          <a:p>
            <a:r>
              <a:rPr lang="sl-SI" dirty="0"/>
              <a:t>Spark (</a:t>
            </a:r>
            <a:r>
              <a:rPr lang="sl-SI" i="1" dirty="0"/>
              <a:t>micro-batch model</a:t>
            </a:r>
            <a:r>
              <a:rPr lang="sl-SI" dirty="0"/>
              <a:t>)</a:t>
            </a:r>
          </a:p>
          <a:p>
            <a:pPr lvl="1"/>
            <a:r>
              <a:rPr lang="sl-SI" dirty="0"/>
              <a:t>Real-time data analysis</a:t>
            </a:r>
          </a:p>
          <a:p>
            <a:pPr lvl="1"/>
            <a:endParaRPr lang="sl-SI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793427D-AEEA-3849-8592-615A732001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5786" y="2555701"/>
            <a:ext cx="6002833" cy="3669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1891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sl-SI" dirty="0">
                <a:solidFill>
                  <a:srgbClr val="19317B"/>
                </a:solidFill>
              </a:rPr>
              <a:t>Hadoop MapReduce v</a:t>
            </a:r>
            <a:r>
              <a:rPr lang="sl-SI" dirty="0">
                <a:solidFill>
                  <a:srgbClr val="FF6B19"/>
                </a:solidFill>
              </a:rPr>
              <a:t>s. Apache Spark</a:t>
            </a:r>
            <a:endParaRPr lang="en" dirty="0">
              <a:solidFill>
                <a:srgbClr val="FF6B19"/>
              </a:solidFill>
            </a:endParaRP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sl-SI" dirty="0"/>
              <a:t>Big data frameworks</a:t>
            </a:r>
          </a:p>
          <a:p>
            <a:pPr lvl="1"/>
            <a:r>
              <a:rPr lang="sl-SI" dirty="0"/>
              <a:t>Performance</a:t>
            </a:r>
          </a:p>
          <a:p>
            <a:pPr lvl="1"/>
            <a:r>
              <a:rPr lang="sl-SI" dirty="0"/>
              <a:t>Ease of use</a:t>
            </a:r>
          </a:p>
          <a:p>
            <a:pPr lvl="1"/>
            <a:r>
              <a:rPr lang="sl-SI" dirty="0"/>
              <a:t>Costs</a:t>
            </a:r>
          </a:p>
          <a:p>
            <a:pPr lvl="1"/>
            <a:r>
              <a:rPr lang="sl-SI" dirty="0"/>
              <a:t>Data processing</a:t>
            </a:r>
          </a:p>
          <a:p>
            <a:pPr lvl="1"/>
            <a:r>
              <a:rPr lang="sl-SI" dirty="0"/>
              <a:t>Fault tolerance</a:t>
            </a:r>
          </a:p>
          <a:p>
            <a:pPr lvl="1"/>
            <a:r>
              <a:rPr lang="sl-SI" dirty="0"/>
              <a:t>Security</a:t>
            </a:r>
          </a:p>
          <a:p>
            <a:r>
              <a:rPr lang="sl-SI" dirty="0"/>
              <a:t>Hadoop</a:t>
            </a:r>
          </a:p>
          <a:p>
            <a:pPr lvl="1"/>
            <a:r>
              <a:rPr lang="sl-SI" dirty="0"/>
              <a:t>Archival data analysis</a:t>
            </a:r>
          </a:p>
          <a:p>
            <a:r>
              <a:rPr lang="sl-SI" dirty="0"/>
              <a:t>Spark (</a:t>
            </a:r>
            <a:r>
              <a:rPr lang="sl-SI" i="1" dirty="0"/>
              <a:t>micro-batch model</a:t>
            </a:r>
            <a:r>
              <a:rPr lang="sl-SI" dirty="0"/>
              <a:t>)</a:t>
            </a:r>
          </a:p>
          <a:p>
            <a:pPr lvl="1"/>
            <a:r>
              <a:rPr lang="sl-SI" dirty="0"/>
              <a:t>Real-time data analysis</a:t>
            </a:r>
          </a:p>
          <a:p>
            <a:pPr lvl="1"/>
            <a:endParaRPr lang="sl-SI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683AA80-29DC-8845-AE5D-5C43EDD9F4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1770" y="2555701"/>
            <a:ext cx="6389338" cy="3764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1084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sl-SI" dirty="0">
                <a:solidFill>
                  <a:srgbClr val="19317B"/>
                </a:solidFill>
              </a:rPr>
              <a:t>Apacke Spark </a:t>
            </a:r>
            <a:r>
              <a:rPr lang="sl-SI" dirty="0">
                <a:solidFill>
                  <a:srgbClr val="FF6B19"/>
                </a:solidFill>
              </a:rPr>
              <a:t>ecosystem</a:t>
            </a:r>
            <a:endParaRPr lang="en" dirty="0">
              <a:solidFill>
                <a:srgbClr val="FF6B19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5584E01-726A-A24A-98DF-169DD3E92D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964" y="2627709"/>
            <a:ext cx="8503883" cy="4158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3314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sl-SI" dirty="0">
                <a:solidFill>
                  <a:srgbClr val="19317B"/>
                </a:solidFill>
              </a:rPr>
              <a:t>Spark ecosystem: </a:t>
            </a:r>
            <a:r>
              <a:rPr lang="sl-SI" dirty="0">
                <a:solidFill>
                  <a:srgbClr val="FF6B19"/>
                </a:solidFill>
              </a:rPr>
              <a:t>Spark core</a:t>
            </a:r>
            <a:endParaRPr lang="en" dirty="0">
              <a:solidFill>
                <a:srgbClr val="FF6B19"/>
              </a:solidFill>
            </a:endParaRP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l-SI" dirty="0"/>
              <a:t>Core functionalities</a:t>
            </a:r>
          </a:p>
          <a:p>
            <a:pPr lvl="1"/>
            <a:r>
              <a:rPr lang="sl-SI" dirty="0"/>
              <a:t>task scheduling</a:t>
            </a:r>
          </a:p>
          <a:p>
            <a:pPr lvl="1"/>
            <a:r>
              <a:rPr lang="sl-SI" dirty="0"/>
              <a:t>memory management</a:t>
            </a:r>
          </a:p>
          <a:p>
            <a:pPr lvl="1"/>
            <a:r>
              <a:rPr lang="sl-SI" dirty="0"/>
              <a:t>fault recovery</a:t>
            </a:r>
          </a:p>
          <a:p>
            <a:pPr lvl="1"/>
            <a:r>
              <a:rPr lang="sl-SI" dirty="0"/>
              <a:t>storage systems interaction</a:t>
            </a:r>
          </a:p>
          <a:p>
            <a:pPr lvl="1"/>
            <a:r>
              <a:rPr lang="sl-SI" dirty="0"/>
              <a:t>etc.</a:t>
            </a:r>
          </a:p>
          <a:p>
            <a:r>
              <a:rPr lang="sl-SI" dirty="0"/>
              <a:t>Basic data structure definitions/abstractions </a:t>
            </a:r>
          </a:p>
          <a:p>
            <a:pPr lvl="1"/>
            <a:r>
              <a:rPr lang="sl-SI" dirty="0"/>
              <a:t>Resilient Distributed Data sets (RDDs)</a:t>
            </a:r>
          </a:p>
          <a:p>
            <a:pPr lvl="2"/>
            <a:r>
              <a:rPr lang="sl-SI" dirty="0"/>
              <a:t>main Spark data structure</a:t>
            </a:r>
          </a:p>
          <a:p>
            <a:pPr lvl="1"/>
            <a:r>
              <a:rPr lang="sl-SI" dirty="0"/>
              <a:t>Directed Acyclic Graph (DAG)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F55426-A5E1-B447-A982-F81CB6C9EB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3898" y="1524898"/>
            <a:ext cx="5069104" cy="247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9148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sl-SI" dirty="0">
                <a:solidFill>
                  <a:srgbClr val="19317B"/>
                </a:solidFill>
              </a:rPr>
              <a:t>Spark ecosystem: </a:t>
            </a:r>
            <a:r>
              <a:rPr lang="sl-SI" dirty="0">
                <a:solidFill>
                  <a:srgbClr val="FF6B19"/>
                </a:solidFill>
              </a:rPr>
              <a:t>Spark SQL</a:t>
            </a:r>
            <a:endParaRPr lang="en" dirty="0">
              <a:solidFill>
                <a:srgbClr val="FF6B19"/>
              </a:solidFill>
            </a:endParaRP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l-SI" dirty="0"/>
              <a:t>Structured data manipulation</a:t>
            </a:r>
          </a:p>
          <a:p>
            <a:pPr lvl="1"/>
            <a:r>
              <a:rPr lang="sl-SI" dirty="0"/>
              <a:t>Data Frames definition </a:t>
            </a:r>
          </a:p>
          <a:p>
            <a:r>
              <a:rPr lang="sl-SI" dirty="0"/>
              <a:t>Table-like data representation</a:t>
            </a:r>
          </a:p>
          <a:p>
            <a:pPr lvl="1"/>
            <a:r>
              <a:rPr lang="sl-SI" dirty="0"/>
              <a:t>RDDs extension</a:t>
            </a:r>
          </a:p>
          <a:p>
            <a:pPr lvl="1"/>
            <a:r>
              <a:rPr lang="sl-SI" dirty="0"/>
              <a:t>Schema definition</a:t>
            </a:r>
          </a:p>
          <a:p>
            <a:r>
              <a:rPr lang="sl-SI" dirty="0"/>
              <a:t>SQL queries execution</a:t>
            </a:r>
          </a:p>
          <a:p>
            <a:r>
              <a:rPr lang="sl-SI" dirty="0"/>
              <a:t>Native support for schema-based data</a:t>
            </a:r>
          </a:p>
          <a:p>
            <a:pPr lvl="1"/>
            <a:r>
              <a:rPr lang="sl-SI" dirty="0"/>
              <a:t>Hive, Paquet, JSON, CSV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F55426-A5E1-B447-A982-F81CB6C9EB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3898" y="1524898"/>
            <a:ext cx="5069104" cy="247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7195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sl-SI" dirty="0">
                <a:solidFill>
                  <a:srgbClr val="FF6B19"/>
                </a:solidFill>
              </a:rPr>
              <a:t>Agenda</a:t>
            </a:r>
            <a:endParaRPr lang="en" dirty="0">
              <a:solidFill>
                <a:srgbClr val="FF6B19"/>
              </a:solidFill>
            </a:endParaRP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sl-SI" dirty="0"/>
              <a:t>About Apache Spark</a:t>
            </a:r>
          </a:p>
          <a:p>
            <a:r>
              <a:rPr lang="sl-SI" dirty="0"/>
              <a:t>Spark execution modes</a:t>
            </a:r>
          </a:p>
          <a:p>
            <a:r>
              <a:rPr lang="sl-SI" dirty="0"/>
              <a:t>Basic Spark data structures (RDDs, DataFrames, ...)</a:t>
            </a:r>
          </a:p>
          <a:p>
            <a:r>
              <a:rPr lang="sl-SI" dirty="0"/>
              <a:t>Hands-on tutorial (Python REPL)</a:t>
            </a:r>
          </a:p>
          <a:p>
            <a:pPr lvl="1"/>
            <a:r>
              <a:rPr lang="sl-SI" dirty="0"/>
              <a:t>RDDs and operations</a:t>
            </a:r>
          </a:p>
          <a:p>
            <a:pPr lvl="1"/>
            <a:r>
              <a:rPr lang="sl-SI" dirty="0"/>
              <a:t>DataFrames, User defined functions and SparkSQL</a:t>
            </a:r>
          </a:p>
          <a:p>
            <a:endParaRPr lang="sl-SI" dirty="0"/>
          </a:p>
          <a:p>
            <a:r>
              <a:rPr lang="sl-SI" dirty="0"/>
              <a:t>Hands-on lab exercises – Jupyter notebooks</a:t>
            </a:r>
          </a:p>
          <a:p>
            <a:r>
              <a:rPr lang="sl-SI" dirty="0"/>
              <a:t>Hands-on lab exercise – Spark on an HPC </a:t>
            </a:r>
          </a:p>
          <a:p>
            <a:pPr lvl="1"/>
            <a:r>
              <a:rPr lang="sl-SI" dirty="0"/>
              <a:t>Apache Spark deployment using Slurm</a:t>
            </a:r>
          </a:p>
          <a:p>
            <a:r>
              <a:rPr lang="sl-SI" dirty="0"/>
              <a:t>Challenge exercises (independent work) &amp; debug session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sl-SI" dirty="0">
                <a:solidFill>
                  <a:srgbClr val="19317B"/>
                </a:solidFill>
              </a:rPr>
              <a:t>Spark ecosystem: </a:t>
            </a:r>
            <a:r>
              <a:rPr lang="sl-SI" dirty="0">
                <a:solidFill>
                  <a:srgbClr val="FF6B19"/>
                </a:solidFill>
              </a:rPr>
              <a:t>Streaming</a:t>
            </a:r>
            <a:endParaRPr lang="en" dirty="0">
              <a:solidFill>
                <a:srgbClr val="FF6B19"/>
              </a:solidFill>
            </a:endParaRP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sl-SI" dirty="0"/>
              <a:t>Data analysis of streaming data</a:t>
            </a:r>
          </a:p>
          <a:p>
            <a:pPr lvl="1"/>
            <a:r>
              <a:rPr lang="sl-SI" dirty="0"/>
              <a:t>e.g. tweets, log messages</a:t>
            </a:r>
          </a:p>
          <a:p>
            <a:r>
              <a:rPr lang="sl-SI" dirty="0"/>
              <a:t>Features of stream processing</a:t>
            </a:r>
          </a:p>
          <a:p>
            <a:pPr lvl="1"/>
            <a:r>
              <a:rPr lang="sl-SI" dirty="0"/>
              <a:t>High-troughput</a:t>
            </a:r>
          </a:p>
          <a:p>
            <a:pPr lvl="1"/>
            <a:r>
              <a:rPr lang="sl-SI" dirty="0"/>
              <a:t>Fault-tolerant </a:t>
            </a:r>
          </a:p>
          <a:p>
            <a:pPr lvl="1"/>
            <a:r>
              <a:rPr lang="sl-SI" dirty="0"/>
              <a:t>End-to-end</a:t>
            </a:r>
          </a:p>
          <a:p>
            <a:pPr lvl="1"/>
            <a:r>
              <a:rPr lang="sl-SI" dirty="0"/>
              <a:t>Exactly-once</a:t>
            </a:r>
          </a:p>
          <a:p>
            <a:r>
              <a:rPr lang="sl-SI" dirty="0"/>
              <a:t>High-level abstraction of a discretized stream</a:t>
            </a:r>
          </a:p>
          <a:p>
            <a:pPr lvl="1"/>
            <a:r>
              <a:rPr lang="sl-SI" dirty="0"/>
              <a:t>Dstream represented as a sequence of RDDs</a:t>
            </a:r>
          </a:p>
          <a:p>
            <a:r>
              <a:rPr lang="sl-SI" dirty="0"/>
              <a:t>Spark 2.3+ , Continuous Processing</a:t>
            </a:r>
          </a:p>
          <a:p>
            <a:pPr lvl="1"/>
            <a:r>
              <a:rPr lang="sl-SI" dirty="0"/>
              <a:t>end-to-end latencies as low as 1ms</a:t>
            </a:r>
          </a:p>
        </p:txBody>
      </p:sp>
      <p:pic>
        <p:nvPicPr>
          <p:cNvPr id="1026" name="Picture 2" descr="Spark Streaming">
            <a:extLst>
              <a:ext uri="{FF2B5EF4-FFF2-40B4-BE49-F238E27FC236}">
                <a16:creationId xmlns:a16="http://schemas.microsoft.com/office/drawing/2014/main" id="{485FE626-E3DA-634C-B58A-CCFA1517BF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9108" y="4283893"/>
            <a:ext cx="5351082" cy="119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DA7CE74-6BF4-FF41-BDCD-0FB34B544E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3898" y="1524898"/>
            <a:ext cx="5069104" cy="247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8996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sl-SI" dirty="0">
                <a:solidFill>
                  <a:srgbClr val="19317B"/>
                </a:solidFill>
              </a:rPr>
              <a:t>Spark ecosystem: </a:t>
            </a:r>
            <a:r>
              <a:rPr lang="sl-SI" dirty="0">
                <a:solidFill>
                  <a:srgbClr val="FF6B19"/>
                </a:solidFill>
              </a:rPr>
              <a:t>MLlib</a:t>
            </a:r>
            <a:endParaRPr lang="en" dirty="0">
              <a:solidFill>
                <a:srgbClr val="FF6B19"/>
              </a:solidFill>
            </a:endParaRP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sl-SI" dirty="0"/>
              <a:t>Common ML functionalities</a:t>
            </a:r>
          </a:p>
          <a:p>
            <a:pPr lvl="1"/>
            <a:r>
              <a:rPr lang="sl-SI" dirty="0"/>
              <a:t>ML Algorithms</a:t>
            </a:r>
          </a:p>
          <a:p>
            <a:pPr lvl="2"/>
            <a:r>
              <a:rPr lang="sl-SI" dirty="0"/>
              <a:t>common learning algorithms such as classification, regression, clustering, and collaborative filtering</a:t>
            </a:r>
          </a:p>
          <a:p>
            <a:pPr lvl="1"/>
            <a:r>
              <a:rPr lang="sl-SI" dirty="0"/>
              <a:t>Featurization</a:t>
            </a:r>
          </a:p>
          <a:p>
            <a:pPr lvl="2"/>
            <a:r>
              <a:rPr lang="sl-SI" dirty="0"/>
              <a:t>feature extraction, transformation, dimensionality reduction, and selection</a:t>
            </a:r>
          </a:p>
          <a:p>
            <a:pPr lvl="1"/>
            <a:r>
              <a:rPr lang="sl-SI" dirty="0"/>
              <a:t>Pipelines</a:t>
            </a:r>
          </a:p>
          <a:p>
            <a:pPr lvl="2"/>
            <a:r>
              <a:rPr lang="sl-SI" dirty="0"/>
              <a:t>tools for constructing, evaluating, and tuning ML Pipelines</a:t>
            </a:r>
          </a:p>
          <a:p>
            <a:pPr lvl="1"/>
            <a:r>
              <a:rPr lang="sl-SI" dirty="0"/>
              <a:t>Persistence</a:t>
            </a:r>
          </a:p>
          <a:p>
            <a:pPr lvl="2"/>
            <a:r>
              <a:rPr lang="sl-SI" dirty="0"/>
              <a:t>saving and load algorithms, models, and Pipelines</a:t>
            </a:r>
          </a:p>
          <a:p>
            <a:pPr lvl="1"/>
            <a:r>
              <a:rPr lang="sl-SI" dirty="0"/>
              <a:t>Utilities</a:t>
            </a:r>
          </a:p>
          <a:p>
            <a:pPr lvl="2"/>
            <a:r>
              <a:rPr lang="sl-SI" dirty="0"/>
              <a:t>linear algebra, statistics, data handling, etc.</a:t>
            </a:r>
          </a:p>
          <a:p>
            <a:r>
              <a:rPr lang="sl-SI" dirty="0"/>
              <a:t>Two APIs</a:t>
            </a:r>
          </a:p>
          <a:p>
            <a:pPr lvl="1"/>
            <a:r>
              <a:rPr lang="sl-SI" dirty="0"/>
              <a:t>RDD-based API (</a:t>
            </a:r>
            <a:r>
              <a:rPr lang="sl-SI" i="1" dirty="0"/>
              <a:t>spark.mllib package</a:t>
            </a:r>
            <a:r>
              <a:rPr lang="sl-SI" dirty="0"/>
              <a:t>)</a:t>
            </a:r>
          </a:p>
          <a:p>
            <a:pPr lvl="1"/>
            <a:r>
              <a:rPr lang="sl-SI" dirty="0"/>
              <a:t>Spark 2.0+, DataFrame-based API (</a:t>
            </a:r>
            <a:r>
              <a:rPr lang="sl-SI" i="1" dirty="0"/>
              <a:t>spark.ml package</a:t>
            </a:r>
            <a:r>
              <a:rPr lang="sl-SI" dirty="0"/>
              <a:t>)</a:t>
            </a:r>
          </a:p>
          <a:p>
            <a:r>
              <a:rPr lang="sl-SI" dirty="0"/>
              <a:t>Methods scale out across the cluster by default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939A78B-4DD4-3043-AC96-AE2AA9DAE2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7954" y="1043533"/>
            <a:ext cx="4637056" cy="2267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2807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sl-SI" dirty="0">
                <a:solidFill>
                  <a:srgbClr val="19317B"/>
                </a:solidFill>
              </a:rPr>
              <a:t>Spark ecosystem: </a:t>
            </a:r>
            <a:r>
              <a:rPr lang="sl-SI" dirty="0">
                <a:solidFill>
                  <a:srgbClr val="FF6B19"/>
                </a:solidFill>
              </a:rPr>
              <a:t>GraphX</a:t>
            </a:r>
            <a:endParaRPr lang="en" dirty="0">
              <a:solidFill>
                <a:srgbClr val="FF6B19"/>
              </a:solidFill>
            </a:endParaRP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sl-SI" dirty="0"/>
              <a:t>Support for graphs and graph-parallel </a:t>
            </a:r>
            <a:br>
              <a:rPr lang="sl-SI" dirty="0"/>
            </a:br>
            <a:r>
              <a:rPr lang="sl-SI" dirty="0"/>
              <a:t>computation</a:t>
            </a:r>
          </a:p>
          <a:p>
            <a:pPr lvl="1"/>
            <a:r>
              <a:rPr lang="sl-SI" dirty="0"/>
              <a:t>Extension of RDDs (Graph)</a:t>
            </a:r>
          </a:p>
          <a:p>
            <a:pPr lvl="2"/>
            <a:r>
              <a:rPr lang="sl-SI" dirty="0"/>
              <a:t>directed multigraph with properties on vertices and edges</a:t>
            </a:r>
          </a:p>
          <a:p>
            <a:r>
              <a:rPr lang="sl-SI" dirty="0"/>
              <a:t>Graph computation operators</a:t>
            </a:r>
          </a:p>
          <a:p>
            <a:pPr lvl="1"/>
            <a:r>
              <a:rPr lang="sl-SI" dirty="0"/>
              <a:t>subgraph, joinVertices, and aggregateMessages, etc.</a:t>
            </a:r>
          </a:p>
          <a:p>
            <a:pPr lvl="1"/>
            <a:r>
              <a:rPr lang="sl-SI" dirty="0"/>
              <a:t>PregelAPI support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A7CE74-6BF4-FF41-BDCD-0FB34B544E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3898" y="1229104"/>
            <a:ext cx="5069104" cy="2478725"/>
          </a:xfrm>
          <a:prstGeom prst="rect">
            <a:avLst/>
          </a:prstGeom>
        </p:spPr>
      </p:pic>
      <p:pic>
        <p:nvPicPr>
          <p:cNvPr id="3074" name="Picture 2" descr="GraphX">
            <a:extLst>
              <a:ext uri="{FF2B5EF4-FFF2-40B4-BE49-F238E27FC236}">
                <a16:creationId xmlns:a16="http://schemas.microsoft.com/office/drawing/2014/main" id="{175CBC05-7153-3043-9B7D-725F686302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2170" y="5224877"/>
            <a:ext cx="2400533" cy="822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33067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sl-SI" dirty="0">
                <a:solidFill>
                  <a:srgbClr val="19317B"/>
                </a:solidFill>
              </a:rPr>
              <a:t>Spark </a:t>
            </a:r>
            <a:r>
              <a:rPr lang="sl-SI" dirty="0">
                <a:solidFill>
                  <a:srgbClr val="FF6B19"/>
                </a:solidFill>
              </a:rPr>
              <a:t>Execution modes</a:t>
            </a:r>
            <a:endParaRPr lang="en" dirty="0">
              <a:solidFill>
                <a:srgbClr val="FF6B19"/>
              </a:solidFill>
            </a:endParaRP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Clr>
                <a:srgbClr val="FF6B19"/>
              </a:buClr>
              <a:buNone/>
            </a:pPr>
            <a:endParaRPr lang="sl-SI" dirty="0"/>
          </a:p>
          <a:p>
            <a:r>
              <a:rPr lang="sl-SI" dirty="0"/>
              <a:t>Local mode</a:t>
            </a:r>
          </a:p>
          <a:p>
            <a:pPr lvl="1"/>
            <a:r>
              <a:rPr lang="sl-SI" dirty="0"/>
              <a:t>„Pseudo-cluster“ ad-hoc setup using script</a:t>
            </a:r>
          </a:p>
          <a:p>
            <a:r>
              <a:rPr lang="sl-SI" dirty="0"/>
              <a:t>Cluster mode</a:t>
            </a:r>
          </a:p>
          <a:p>
            <a:pPr lvl="1"/>
            <a:r>
              <a:rPr lang="sl-SI" dirty="0"/>
              <a:t>Running via cluster manager</a:t>
            </a:r>
          </a:p>
          <a:p>
            <a:r>
              <a:rPr lang="sl-SI" dirty="0"/>
              <a:t>Interactive mode</a:t>
            </a:r>
          </a:p>
          <a:p>
            <a:pPr lvl="1"/>
            <a:r>
              <a:rPr lang="sl-SI" dirty="0"/>
              <a:t>Direct manipulation in a shell (</a:t>
            </a:r>
            <a:r>
              <a:rPr lang="sl-SI" i="1" dirty="0"/>
              <a:t>pyspark</a:t>
            </a:r>
            <a:r>
              <a:rPr lang="sl-SI" dirty="0"/>
              <a:t>, </a:t>
            </a:r>
            <a:r>
              <a:rPr lang="sl-SI" i="1" dirty="0"/>
              <a:t>spark-shell</a:t>
            </a:r>
            <a:r>
              <a:rPr lang="sl-SI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0214515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sl-SI" dirty="0">
                <a:solidFill>
                  <a:srgbClr val="19317B"/>
                </a:solidFill>
              </a:rPr>
              <a:t>Spark execution modes </a:t>
            </a:r>
            <a:r>
              <a:rPr lang="sl-SI" dirty="0">
                <a:solidFill>
                  <a:srgbClr val="FF6B19"/>
                </a:solidFill>
              </a:rPr>
              <a:t>Local mode</a:t>
            </a:r>
            <a:endParaRPr lang="en" dirty="0">
              <a:solidFill>
                <a:srgbClr val="FF6B19"/>
              </a:solidFill>
            </a:endParaRP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sl-SI" dirty="0"/>
              <a:t>Non-distributed single-JVM</a:t>
            </a:r>
            <a:br>
              <a:rPr lang="sl-SI" dirty="0"/>
            </a:br>
            <a:r>
              <a:rPr lang="sl-SI" dirty="0"/>
              <a:t>deployment mode</a:t>
            </a:r>
          </a:p>
          <a:p>
            <a:r>
              <a:rPr lang="sl-SI" dirty="0"/>
              <a:t>Spark library spawns (in a JVM)</a:t>
            </a:r>
          </a:p>
          <a:p>
            <a:pPr lvl="1"/>
            <a:r>
              <a:rPr lang="sl-SI" dirty="0"/>
              <a:t>driver</a:t>
            </a:r>
          </a:p>
          <a:p>
            <a:pPr lvl="1"/>
            <a:r>
              <a:rPr lang="sl-SI" dirty="0"/>
              <a:t>scheduler</a:t>
            </a:r>
          </a:p>
          <a:p>
            <a:pPr lvl="1"/>
            <a:r>
              <a:rPr lang="sl-SI" dirty="0"/>
              <a:t>master</a:t>
            </a:r>
          </a:p>
          <a:p>
            <a:pPr lvl="1"/>
            <a:r>
              <a:rPr lang="sl-SI" dirty="0"/>
              <a:t>executor</a:t>
            </a:r>
          </a:p>
          <a:p>
            <a:r>
              <a:rPr lang="sl-SI" dirty="0"/>
              <a:t>Parallelism is the number of </a:t>
            </a:r>
            <a:br>
              <a:rPr lang="sl-SI" dirty="0"/>
            </a:br>
            <a:r>
              <a:rPr lang="sl-SI" dirty="0"/>
              <a:t>threads defined by a parameter N in</a:t>
            </a:r>
            <a:br>
              <a:rPr lang="sl-SI" dirty="0"/>
            </a:br>
            <a:r>
              <a:rPr lang="sl-SI" dirty="0"/>
              <a:t>a spark master URL</a:t>
            </a:r>
          </a:p>
          <a:p>
            <a:pPr lvl="1"/>
            <a:r>
              <a:rPr lang="sl-SI" i="1" dirty="0"/>
              <a:t>local[N]</a:t>
            </a:r>
          </a:p>
          <a:p>
            <a:pPr lvl="1"/>
            <a:endParaRPr lang="sl-SI" dirty="0"/>
          </a:p>
          <a:p>
            <a:pPr lvl="1"/>
            <a:endParaRPr lang="sl-SI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31F31416-94C1-AE47-85D7-FEE1A9D510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4504" y="2483693"/>
            <a:ext cx="5965081" cy="4547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0001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sl-SI" dirty="0">
                <a:solidFill>
                  <a:srgbClr val="19317B"/>
                </a:solidFill>
              </a:rPr>
              <a:t>Spark execution modes </a:t>
            </a:r>
            <a:r>
              <a:rPr lang="sl-SI" dirty="0">
                <a:solidFill>
                  <a:srgbClr val="FF6B19"/>
                </a:solidFill>
              </a:rPr>
              <a:t>Cluster mode</a:t>
            </a:r>
            <a:endParaRPr lang="en" dirty="0">
              <a:solidFill>
                <a:srgbClr val="FF6B19"/>
              </a:solidFill>
            </a:endParaRP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sl-SI" dirty="0"/>
              <a:t>Deployment on a private cluster</a:t>
            </a:r>
          </a:p>
          <a:p>
            <a:pPr lvl="1"/>
            <a:r>
              <a:rPr lang="sl-SI" dirty="0"/>
              <a:t>Apache Mesos</a:t>
            </a:r>
          </a:p>
          <a:p>
            <a:pPr lvl="1"/>
            <a:r>
              <a:rPr lang="sl-SI" dirty="0"/>
              <a:t>Hadoop YARN</a:t>
            </a:r>
          </a:p>
          <a:p>
            <a:pPr lvl="1"/>
            <a:r>
              <a:rPr lang="sl-SI" dirty="0"/>
              <a:t>Kubernetes</a:t>
            </a:r>
          </a:p>
          <a:p>
            <a:pPr lvl="1"/>
            <a:r>
              <a:rPr lang="sl-SI" dirty="0"/>
              <a:t>Standalone mode, ...</a:t>
            </a:r>
          </a:p>
          <a:p>
            <a:pPr lvl="1"/>
            <a:endParaRPr lang="sl-SI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14A5C6-0BF3-FA4C-8BB6-310B127379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5946" y="2267669"/>
            <a:ext cx="4635624" cy="2038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4303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sl-SI" dirty="0">
                <a:solidFill>
                  <a:srgbClr val="19317B"/>
                </a:solidFill>
              </a:rPr>
              <a:t>Spark execution modes </a:t>
            </a:r>
            <a:r>
              <a:rPr lang="sl-SI" dirty="0">
                <a:solidFill>
                  <a:srgbClr val="FF6B19"/>
                </a:solidFill>
              </a:rPr>
              <a:t>Cluster mode</a:t>
            </a:r>
            <a:endParaRPr lang="en" dirty="0">
              <a:solidFill>
                <a:srgbClr val="FF6B19"/>
              </a:solidFill>
            </a:endParaRP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sl-SI" dirty="0"/>
              <a:t>Components</a:t>
            </a:r>
          </a:p>
          <a:p>
            <a:pPr lvl="1"/>
            <a:r>
              <a:rPr lang="sl-SI" dirty="0"/>
              <a:t>Worker</a:t>
            </a:r>
          </a:p>
          <a:p>
            <a:pPr lvl="2"/>
            <a:r>
              <a:rPr lang="sl-SI" dirty="0"/>
              <a:t>Node in a cluster, managed by an executor</a:t>
            </a:r>
          </a:p>
          <a:p>
            <a:pPr lvl="2"/>
            <a:r>
              <a:rPr lang="sl-SI" dirty="0"/>
              <a:t>Executor manages computation, storage and caching</a:t>
            </a:r>
          </a:p>
          <a:p>
            <a:pPr lvl="1"/>
            <a:r>
              <a:rPr lang="sl-SI" dirty="0"/>
              <a:t>Cluster manager</a:t>
            </a:r>
          </a:p>
          <a:p>
            <a:pPr lvl="2"/>
            <a:r>
              <a:rPr lang="sl-SI" dirty="0"/>
              <a:t>Allocates resources via SparkContext with Driver program</a:t>
            </a:r>
          </a:p>
          <a:p>
            <a:pPr lvl="1"/>
            <a:r>
              <a:rPr lang="sl-SI" dirty="0"/>
              <a:t>Driver program</a:t>
            </a:r>
          </a:p>
          <a:p>
            <a:pPr lvl="2"/>
            <a:r>
              <a:rPr lang="sl-SI" dirty="0"/>
              <a:t>A program holding SparkContext and main code to execute in Spark</a:t>
            </a:r>
          </a:p>
          <a:p>
            <a:pPr lvl="2"/>
            <a:r>
              <a:rPr lang="sl-SI" dirty="0"/>
              <a:t>Sends application code to executors to execute</a:t>
            </a:r>
          </a:p>
          <a:p>
            <a:pPr lvl="2"/>
            <a:r>
              <a:rPr lang="sl-SI" dirty="0"/>
              <a:t>Listens to incoming connections from executors</a:t>
            </a:r>
          </a:p>
          <a:p>
            <a:pPr lvl="1"/>
            <a:endParaRPr lang="sl-SI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14A5C6-0BF3-FA4C-8BB6-310B127379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1970" y="1259557"/>
            <a:ext cx="4635624" cy="2038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9283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sl-SI" dirty="0">
                <a:solidFill>
                  <a:srgbClr val="19317B"/>
                </a:solidFill>
              </a:rPr>
              <a:t>Spark execution modes </a:t>
            </a:r>
            <a:r>
              <a:rPr lang="sl-SI" dirty="0">
                <a:solidFill>
                  <a:srgbClr val="FF6B19"/>
                </a:solidFill>
              </a:rPr>
              <a:t>Cluster mode</a:t>
            </a:r>
            <a:endParaRPr lang="en" dirty="0">
              <a:solidFill>
                <a:srgbClr val="FF6B19"/>
              </a:solidFill>
            </a:endParaRP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sl-SI" dirty="0"/>
              <a:t>Deploy modes (</a:t>
            </a:r>
            <a:r>
              <a:rPr lang="sl-SI" i="1" dirty="0"/>
              <a:t>standalone clusters</a:t>
            </a:r>
            <a:r>
              <a:rPr lang="sl-SI" dirty="0"/>
              <a:t>)</a:t>
            </a:r>
          </a:p>
          <a:p>
            <a:pPr lvl="1"/>
            <a:r>
              <a:rPr lang="sl-SI" dirty="0"/>
              <a:t>Client mode (default)</a:t>
            </a:r>
          </a:p>
          <a:p>
            <a:pPr lvl="2"/>
            <a:r>
              <a:rPr lang="sl-SI" dirty="0"/>
              <a:t>Driver runs in the same process as client that submits the app</a:t>
            </a:r>
          </a:p>
          <a:p>
            <a:pPr lvl="1"/>
            <a:r>
              <a:rPr lang="sl-SI" dirty="0"/>
              <a:t>Cluster mode</a:t>
            </a:r>
          </a:p>
          <a:p>
            <a:pPr lvl="2"/>
            <a:r>
              <a:rPr lang="sl-SI" dirty="0"/>
              <a:t>Driver launched from a worker process</a:t>
            </a:r>
          </a:p>
          <a:p>
            <a:pPr lvl="2"/>
            <a:r>
              <a:rPr lang="sl-SI" dirty="0"/>
              <a:t>Client process exits immediately after application submission</a:t>
            </a:r>
          </a:p>
          <a:p>
            <a:pPr lvl="1"/>
            <a:endParaRPr lang="sl-SI" dirty="0"/>
          </a:p>
          <a:p>
            <a:pPr lvl="1"/>
            <a:endParaRPr lang="sl-SI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14A5C6-0BF3-FA4C-8BB6-310B127379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1970" y="1259557"/>
            <a:ext cx="4635624" cy="2038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1798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sl-SI" dirty="0">
                <a:solidFill>
                  <a:srgbClr val="19317B"/>
                </a:solidFill>
              </a:rPr>
              <a:t>Spark </a:t>
            </a:r>
            <a:r>
              <a:rPr lang="sl-SI" dirty="0">
                <a:solidFill>
                  <a:srgbClr val="FF6B19"/>
                </a:solidFill>
              </a:rPr>
              <a:t>Execution process</a:t>
            </a:r>
            <a:endParaRPr lang="en" dirty="0">
              <a:solidFill>
                <a:srgbClr val="FF6B19"/>
              </a:solidFill>
            </a:endParaRP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342900" indent="-342900">
              <a:buSzPct val="100000"/>
              <a:buFont typeface="+mj-lt"/>
              <a:buAutoNum type="arabicPeriod"/>
            </a:pPr>
            <a:r>
              <a:rPr lang="sl-SI" dirty="0"/>
              <a:t>Data preparation/import</a:t>
            </a:r>
          </a:p>
          <a:p>
            <a:pPr lvl="1">
              <a:buSzPct val="70000"/>
            </a:pPr>
            <a:r>
              <a:rPr lang="sl-SI" dirty="0"/>
              <a:t>RDDs creation – i.e. parallel dataset</a:t>
            </a:r>
            <a:br>
              <a:rPr lang="sl-SI" dirty="0"/>
            </a:br>
            <a:r>
              <a:rPr lang="sl-SI" dirty="0"/>
              <a:t>with partitions</a:t>
            </a:r>
          </a:p>
          <a:p>
            <a:pPr marL="342900" indent="-342900">
              <a:buSzPct val="100000"/>
              <a:buFont typeface="+mj-lt"/>
              <a:buAutoNum type="arabicPeriod"/>
            </a:pPr>
            <a:r>
              <a:rPr lang="sl-SI" dirty="0"/>
              <a:t>Transformations/actions definition*</a:t>
            </a:r>
          </a:p>
          <a:p>
            <a:pPr lvl="1">
              <a:buSzPct val="70000"/>
            </a:pPr>
            <a:r>
              <a:rPr lang="sl-SI" dirty="0"/>
              <a:t>Creation of tasks (units of work) sent to one executor</a:t>
            </a:r>
          </a:p>
          <a:p>
            <a:pPr lvl="1">
              <a:buSzPct val="70000"/>
            </a:pPr>
            <a:r>
              <a:rPr lang="sl-SI" dirty="0"/>
              <a:t>Job is a set of tasks executed by an action*</a:t>
            </a:r>
          </a:p>
          <a:p>
            <a:pPr marL="342900" indent="-342900">
              <a:buSzPct val="100000"/>
              <a:buFont typeface="+mj-lt"/>
              <a:buAutoNum type="arabicPeriod"/>
            </a:pPr>
            <a:r>
              <a:rPr lang="sl-SI" dirty="0"/>
              <a:t>Creation of a directed acyclic graph (DAG)</a:t>
            </a:r>
          </a:p>
          <a:p>
            <a:pPr lvl="1">
              <a:buSzPct val="70000"/>
            </a:pPr>
            <a:r>
              <a:rPr lang="sl-SI" dirty="0"/>
              <a:t>Contains a graph of RDD operations</a:t>
            </a:r>
          </a:p>
          <a:p>
            <a:pPr lvl="1">
              <a:buSzPct val="70000"/>
            </a:pPr>
            <a:r>
              <a:rPr lang="sl-SI" dirty="0"/>
              <a:t>Defition of stages – set of tasks to be executed in parallel (i.e. at a partition level)</a:t>
            </a:r>
          </a:p>
          <a:p>
            <a:pPr marL="342900" indent="-342900">
              <a:buSzPct val="100000"/>
              <a:buFont typeface="+mj-lt"/>
              <a:buAutoNum type="arabicPeriod"/>
            </a:pPr>
            <a:r>
              <a:rPr lang="sl-SI" dirty="0"/>
              <a:t>Execution of a program</a:t>
            </a:r>
          </a:p>
          <a:p>
            <a:pPr marL="800100" lvl="1" indent="-342900">
              <a:buSzPct val="100000"/>
              <a:buFont typeface="+mj-lt"/>
              <a:buAutoNum type="arabicPeriod"/>
            </a:pPr>
            <a:endParaRPr lang="sl-SI" dirty="0"/>
          </a:p>
        </p:txBody>
      </p:sp>
      <p:pic>
        <p:nvPicPr>
          <p:cNvPr id="8194" name="Picture 2" descr="DAG flow">
            <a:extLst>
              <a:ext uri="{FF2B5EF4-FFF2-40B4-BE49-F238E27FC236}">
                <a16:creationId xmlns:a16="http://schemas.microsoft.com/office/drawing/2014/main" id="{28CE5CEF-0F2B-7445-958D-266FD976A7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1890" y="1113422"/>
            <a:ext cx="5008274" cy="3216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25EDB9E-531A-0246-A9E2-870A4A075A02}"/>
              </a:ext>
            </a:extLst>
          </p:cNvPr>
          <p:cNvSpPr/>
          <p:nvPr/>
        </p:nvSpPr>
        <p:spPr>
          <a:xfrm>
            <a:off x="6354018" y="2123653"/>
            <a:ext cx="360040" cy="86409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I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62C31BC-53A9-8444-8628-88C5D8C99E4B}"/>
              </a:ext>
            </a:extLst>
          </p:cNvPr>
          <p:cNvSpPr/>
          <p:nvPr/>
        </p:nvSpPr>
        <p:spPr>
          <a:xfrm>
            <a:off x="6819146" y="2279451"/>
            <a:ext cx="831015" cy="56428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I"/>
          </a:p>
        </p:txBody>
      </p:sp>
    </p:spTree>
    <p:extLst>
      <p:ext uri="{BB962C8B-B14F-4D97-AF65-F5344CB8AC3E}">
        <p14:creationId xmlns:p14="http://schemas.microsoft.com/office/powerpoint/2010/main" val="3358423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sl-SI" dirty="0">
                <a:solidFill>
                  <a:srgbClr val="19317B"/>
                </a:solidFill>
              </a:rPr>
              <a:t>Spark </a:t>
            </a:r>
            <a:r>
              <a:rPr lang="sl-SI" dirty="0">
                <a:solidFill>
                  <a:srgbClr val="FF6B19"/>
                </a:solidFill>
              </a:rPr>
              <a:t>Programming concepts (Resilient distributed datasets  - RDDs)</a:t>
            </a:r>
            <a:endParaRPr lang="en" dirty="0">
              <a:solidFill>
                <a:srgbClr val="FF6B19"/>
              </a:solidFill>
            </a:endParaRP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l-SI" dirty="0"/>
              <a:t>Basic data representation in Spark</a:t>
            </a:r>
          </a:p>
          <a:p>
            <a:r>
              <a:rPr lang="sl-SI" dirty="0"/>
              <a:t>A distributed collection of items – </a:t>
            </a:r>
            <a:r>
              <a:rPr lang="sl-SI" i="1" dirty="0"/>
              <a:t>partitions</a:t>
            </a:r>
          </a:p>
          <a:p>
            <a:pPr lvl="1"/>
            <a:r>
              <a:rPr lang="sl-SI" dirty="0"/>
              <a:t>Enables operations to be performed in parallel</a:t>
            </a:r>
          </a:p>
          <a:p>
            <a:r>
              <a:rPr lang="sl-SI" dirty="0"/>
              <a:t>Immutable (read-only)</a:t>
            </a:r>
          </a:p>
          <a:p>
            <a:r>
              <a:rPr lang="sl-SI" dirty="0"/>
              <a:t>Fault tolerant</a:t>
            </a:r>
          </a:p>
          <a:p>
            <a:pPr lvl="1"/>
            <a:r>
              <a:rPr lang="sl-SI" dirty="0"/>
              <a:t>“Recipe“ of data transformations is preserved, so a partition can be re-created at any time</a:t>
            </a:r>
          </a:p>
          <a:p>
            <a:r>
              <a:rPr lang="sl-SI" dirty="0"/>
              <a:t>Caching</a:t>
            </a:r>
          </a:p>
          <a:p>
            <a:pPr lvl="1"/>
            <a:r>
              <a:rPr lang="sl-SI" dirty="0"/>
              <a:t>Different storage levels possible</a:t>
            </a:r>
          </a:p>
          <a:p>
            <a:r>
              <a:rPr lang="sl-SI" dirty="0"/>
              <a:t>Supports a set of Spark transformations and actions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C4CD389-39FF-0B4F-9CEC-3F9253603B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1499" y="2123653"/>
            <a:ext cx="4130314" cy="2016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5235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sl-SI" dirty="0">
                <a:solidFill>
                  <a:srgbClr val="FF6B19"/>
                </a:solidFill>
              </a:rPr>
              <a:t>About Apache Spark</a:t>
            </a:r>
            <a:endParaRPr lang="en" dirty="0">
              <a:solidFill>
                <a:srgbClr val="FF6B19"/>
              </a:solidFill>
            </a:endParaRP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l-SI" dirty="0"/>
              <a:t>Fast, expressive, general-purpose in-memory cluster computing framework compatible with Apache Hadoop and built around speed, ease of use and streaming analytics</a:t>
            </a:r>
          </a:p>
          <a:p>
            <a:r>
              <a:rPr lang="sl-SI" dirty="0"/>
              <a:t>Faster and easier than Hadoop MapReduce*</a:t>
            </a:r>
          </a:p>
          <a:p>
            <a:r>
              <a:rPr lang="sl-SI" dirty="0"/>
              <a:t>Large community and 3rd party libraries</a:t>
            </a:r>
          </a:p>
          <a:p>
            <a:r>
              <a:rPr lang="sl-SI" dirty="0"/>
              <a:t>Provides high-level APIs (Java, Scala, Python, R)</a:t>
            </a:r>
          </a:p>
          <a:p>
            <a:r>
              <a:rPr lang="sl-SI" dirty="0"/>
              <a:t>Supports variety of workloads</a:t>
            </a:r>
          </a:p>
          <a:p>
            <a:pPr lvl="1"/>
            <a:r>
              <a:rPr lang="sl-SI" dirty="0"/>
              <a:t>interactive queries, streaming, machine learning and graph processing</a:t>
            </a:r>
          </a:p>
        </p:txBody>
      </p:sp>
    </p:spTree>
    <p:extLst>
      <p:ext uri="{BB962C8B-B14F-4D97-AF65-F5344CB8AC3E}">
        <p14:creationId xmlns:p14="http://schemas.microsoft.com/office/powerpoint/2010/main" val="29556747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sl-SI" dirty="0">
                <a:solidFill>
                  <a:srgbClr val="19317B"/>
                </a:solidFill>
              </a:rPr>
              <a:t>Spark </a:t>
            </a:r>
            <a:r>
              <a:rPr lang="sl-SI" dirty="0">
                <a:solidFill>
                  <a:srgbClr val="FF6B19"/>
                </a:solidFill>
              </a:rPr>
              <a:t>Programming concepts (Resilient distributed datasets  - RDDs)</a:t>
            </a:r>
            <a:endParaRPr lang="en" dirty="0">
              <a:solidFill>
                <a:srgbClr val="FF6B19"/>
              </a:solidFill>
            </a:endParaRP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l-SI" dirty="0"/>
              <a:t>Computations are expressed using</a:t>
            </a:r>
          </a:p>
          <a:p>
            <a:pPr lvl="1"/>
            <a:r>
              <a:rPr lang="sl-SI" dirty="0"/>
              <a:t>creation of new RDDs</a:t>
            </a:r>
          </a:p>
          <a:p>
            <a:pPr lvl="1"/>
            <a:r>
              <a:rPr lang="sl-SI" dirty="0"/>
              <a:t>transforming existing RDDs </a:t>
            </a:r>
          </a:p>
          <a:p>
            <a:pPr lvl="1"/>
            <a:r>
              <a:rPr lang="sl-SI" dirty="0"/>
              <a:t>operations on RDDs to compute results (actions)</a:t>
            </a:r>
          </a:p>
          <a:p>
            <a:r>
              <a:rPr lang="sl-SI" dirty="0"/>
              <a:t>Distributes the data within RDDs across nodes (executors) in the cluster and parallelizes calculations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C4CD389-39FF-0B4F-9CEC-3F9253603B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1499" y="2123653"/>
            <a:ext cx="4130314" cy="2016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1657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sl-SI" dirty="0">
                <a:solidFill>
                  <a:srgbClr val="19317B"/>
                </a:solidFill>
              </a:rPr>
              <a:t>RDD </a:t>
            </a:r>
            <a:r>
              <a:rPr lang="sl-SI" dirty="0">
                <a:solidFill>
                  <a:srgbClr val="FF6B19"/>
                </a:solidFill>
              </a:rPr>
              <a:t>Operations</a:t>
            </a:r>
            <a:endParaRPr lang="en" dirty="0">
              <a:solidFill>
                <a:srgbClr val="FF6B19"/>
              </a:solidFill>
            </a:endParaRP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1136063" y="2627709"/>
            <a:ext cx="8503883" cy="3915857"/>
          </a:xfrm>
        </p:spPr>
        <p:txBody>
          <a:bodyPr/>
          <a:lstStyle/>
          <a:p>
            <a:r>
              <a:rPr lang="sl-SI" dirty="0"/>
              <a:t>RDDs enable following operations</a:t>
            </a:r>
          </a:p>
          <a:p>
            <a:pPr lvl="1"/>
            <a:r>
              <a:rPr lang="sl-SI" b="1" dirty="0"/>
              <a:t>transformations</a:t>
            </a:r>
          </a:p>
          <a:p>
            <a:pPr lvl="2"/>
            <a:r>
              <a:rPr lang="sl-SI" dirty="0"/>
              <a:t>lazy operations that return a new RDD from input RDDs</a:t>
            </a:r>
          </a:p>
          <a:p>
            <a:pPr lvl="2"/>
            <a:r>
              <a:rPr lang="sl-SI" dirty="0"/>
              <a:t>narrow or wide types</a:t>
            </a:r>
          </a:p>
          <a:p>
            <a:pPr lvl="2"/>
            <a:r>
              <a:rPr lang="sl-SI" dirty="0"/>
              <a:t>examples: map, filter, join, groupByKey...</a:t>
            </a:r>
          </a:p>
          <a:p>
            <a:pPr lvl="1"/>
            <a:r>
              <a:rPr lang="sl-SI" b="1" dirty="0"/>
              <a:t>actions</a:t>
            </a:r>
          </a:p>
          <a:p>
            <a:pPr lvl="2"/>
            <a:r>
              <a:rPr lang="sl-SI" dirty="0"/>
              <a:t>return a result or write to storage, </a:t>
            </a:r>
            <a:br>
              <a:rPr lang="sl-SI" dirty="0"/>
            </a:br>
            <a:r>
              <a:rPr lang="sl-SI" dirty="0"/>
              <a:t>execute transformations</a:t>
            </a:r>
          </a:p>
          <a:p>
            <a:pPr lvl="2"/>
            <a:r>
              <a:rPr lang="sl-SI" dirty="0"/>
              <a:t>examples: count, collect, save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3DE5B0-214F-6D49-8215-86A49C4E79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2090" y="922320"/>
            <a:ext cx="3299016" cy="2420474"/>
          </a:xfrm>
          <a:prstGeom prst="rect">
            <a:avLst/>
          </a:prstGeom>
        </p:spPr>
      </p:pic>
      <p:pic>
        <p:nvPicPr>
          <p:cNvPr id="9218" name="Picture 2" descr="Narrow/wide transformations">
            <a:extLst>
              <a:ext uri="{FF2B5EF4-FFF2-40B4-BE49-F238E27FC236}">
                <a16:creationId xmlns:a16="http://schemas.microsoft.com/office/drawing/2014/main" id="{1818FCE0-FC9F-8B41-B802-FC118FE68A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5986" y="3779837"/>
            <a:ext cx="4823371" cy="3614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95982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305346" y="728415"/>
            <a:ext cx="8503883" cy="895575"/>
          </a:xfrm>
        </p:spPr>
        <p:txBody>
          <a:bodyPr/>
          <a:lstStyle/>
          <a:p>
            <a:pPr lvl="0"/>
            <a:r>
              <a:rPr lang="sl-SI" dirty="0">
                <a:solidFill>
                  <a:srgbClr val="19317B"/>
                </a:solidFill>
              </a:rPr>
              <a:t>RDD </a:t>
            </a:r>
            <a:r>
              <a:rPr lang="sl-SI" dirty="0">
                <a:solidFill>
                  <a:srgbClr val="FF6B19"/>
                </a:solidFill>
              </a:rPr>
              <a:t>Transformations vs. actions</a:t>
            </a:r>
            <a:endParaRPr lang="en" dirty="0">
              <a:solidFill>
                <a:srgbClr val="FF6B19"/>
              </a:solidFill>
            </a:endParaRP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l-SI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C40C84-5093-2A4E-AD57-B8360051A6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963" y="1623989"/>
            <a:ext cx="10023495" cy="5871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5233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1136063" y="931040"/>
            <a:ext cx="8503883" cy="895575"/>
          </a:xfrm>
        </p:spPr>
        <p:txBody>
          <a:bodyPr/>
          <a:lstStyle/>
          <a:p>
            <a:pPr lvl="0" algn="ctr"/>
            <a:r>
              <a:rPr lang="sl-SI" sz="4000" dirty="0">
                <a:solidFill>
                  <a:srgbClr val="19317B"/>
                </a:solidFill>
              </a:rPr>
              <a:t>Hands On </a:t>
            </a:r>
            <a:r>
              <a:rPr lang="sl-SI" sz="4000" dirty="0">
                <a:solidFill>
                  <a:srgbClr val="FF6B19"/>
                </a:solidFill>
              </a:rPr>
              <a:t>Preparation</a:t>
            </a:r>
            <a:endParaRPr lang="en" sz="4000" dirty="0">
              <a:solidFill>
                <a:srgbClr val="FF6B19"/>
              </a:solidFill>
            </a:endParaRP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1136063" y="1691605"/>
            <a:ext cx="8503883" cy="4945751"/>
          </a:xfrm>
        </p:spPr>
        <p:txBody>
          <a:bodyPr>
            <a:normAutofit/>
          </a:bodyPr>
          <a:lstStyle/>
          <a:p>
            <a:pPr marL="342900" indent="-342900">
              <a:buSzPct val="100000"/>
              <a:buFont typeface="+mj-lt"/>
              <a:buAutoNum type="arabicPeriod"/>
            </a:pPr>
            <a:r>
              <a:rPr lang="sl-SI" dirty="0"/>
              <a:t>Clone Workshop Git repository and enter its folder</a:t>
            </a:r>
          </a:p>
          <a:p>
            <a:pPr marL="457200" lvl="1" indent="0">
              <a:buSzPct val="100000"/>
              <a:buNone/>
            </a:pPr>
            <a:r>
              <a:rPr lang="sl-SI" dirty="0">
                <a:latin typeface="Consolas" panose="020B0609020204030204" pitchFamily="49" charset="0"/>
                <a:cs typeface="Consolas" panose="020B0609020204030204" pitchFamily="49" charset="0"/>
              </a:rPr>
              <a:t>git clone </a:t>
            </a:r>
            <a:r>
              <a:rPr lang="sl-SI" dirty="0">
                <a:latin typeface="Consolas" panose="020B0609020204030204" pitchFamily="49" charset="0"/>
                <a:cs typeface="Consolas" panose="020B0609020204030204" pitchFamily="49" charset="0"/>
                <a:hlinkClick r:id="rId3"/>
              </a:rPr>
              <a:t>https://github.com/szitnik/Apache-Spark-Workshop.git</a:t>
            </a:r>
            <a:endParaRPr lang="sl-SI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SzPct val="100000"/>
              <a:buNone/>
            </a:pPr>
            <a:r>
              <a:rPr lang="sl-SI" dirty="0">
                <a:latin typeface="Consolas" panose="020B0609020204030204" pitchFamily="49" charset="0"/>
                <a:cs typeface="Consolas" panose="020B0609020204030204" pitchFamily="49" charset="0"/>
              </a:rPr>
              <a:t>cd Apache-Spark-Workshop</a:t>
            </a:r>
          </a:p>
          <a:p>
            <a:pPr marL="342900" indent="-342900">
              <a:buSzPct val="100000"/>
              <a:buFont typeface="+mj-lt"/>
              <a:buAutoNum type="arabicPeriod"/>
            </a:pPr>
            <a:r>
              <a:rPr lang="sl-SI" sz="1540" dirty="0"/>
              <a:t>Create virtual environment, install libraries and run Python 3 REPL</a:t>
            </a:r>
          </a:p>
          <a:p>
            <a:pPr marL="457200" lvl="1" indent="0">
              <a:buSzPct val="70000"/>
              <a:buNone/>
            </a:pPr>
            <a:r>
              <a:rPr lang="sl-SI" sz="1540" dirty="0">
                <a:latin typeface="Consolas" panose="020B0609020204030204" pitchFamily="49" charset="0"/>
                <a:cs typeface="Consolas" panose="020B0609020204030204" pitchFamily="49" charset="0"/>
              </a:rPr>
              <a:t>$ python3 -m venv spark-workshop-env</a:t>
            </a:r>
          </a:p>
          <a:p>
            <a:pPr marL="457200" lvl="1" indent="0">
              <a:buSzPct val="70000"/>
              <a:buNone/>
            </a:pPr>
            <a:r>
              <a:rPr lang="sl-SI" sz="1540" dirty="0">
                <a:latin typeface="Consolas" panose="020B0609020204030204" pitchFamily="49" charset="0"/>
                <a:cs typeface="Consolas" panose="020B0609020204030204" pitchFamily="49" charset="0"/>
              </a:rPr>
              <a:t>$ . spark-workshop-env/bin/activate</a:t>
            </a:r>
          </a:p>
          <a:p>
            <a:pPr marL="457200" lvl="1" indent="0">
              <a:buSzPct val="70000"/>
              <a:buNone/>
            </a:pPr>
            <a:endParaRPr lang="sl-SI" sz="154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SzPct val="70000"/>
              <a:buNone/>
            </a:pPr>
            <a:r>
              <a:rPr lang="sl-SI" sz="1540" dirty="0">
                <a:latin typeface="Consolas" panose="020B0609020204030204" pitchFamily="49" charset="0"/>
                <a:cs typeface="Consolas" panose="020B0609020204030204" pitchFamily="49" charset="0"/>
              </a:rPr>
              <a:t>(spark-workshop-env)$ pip install --upgrade pip</a:t>
            </a:r>
          </a:p>
          <a:p>
            <a:pPr marL="457200" lvl="1" indent="0">
              <a:buSzPct val="70000"/>
              <a:buNone/>
            </a:pPr>
            <a:r>
              <a:rPr lang="sl-SI" sz="1540" dirty="0">
                <a:latin typeface="Consolas" panose="020B0609020204030204" pitchFamily="49" charset="0"/>
                <a:cs typeface="Consolas" panose="020B0609020204030204" pitchFamily="49" charset="0"/>
              </a:rPr>
              <a:t>(spark-workshop-env)$ pip install jupyter jupyterlab pyspark===3.1.1</a:t>
            </a:r>
          </a:p>
          <a:p>
            <a:pPr marL="457200" lvl="1" indent="0">
              <a:buSzPct val="70000"/>
              <a:buNone/>
            </a:pPr>
            <a:r>
              <a:rPr lang="sl-SI" sz="1540" dirty="0">
                <a:latin typeface="Consolas" panose="020B0609020204030204" pitchFamily="49" charset="0"/>
                <a:cs typeface="Consolas" panose="020B0609020204030204" pitchFamily="49" charset="0"/>
              </a:rPr>
              <a:t>(spark-workshop-env)$ pip install ipykernel</a:t>
            </a:r>
          </a:p>
          <a:p>
            <a:pPr marL="457200" lvl="1" indent="0">
              <a:buSzPct val="70000"/>
              <a:buNone/>
            </a:pPr>
            <a:r>
              <a:rPr lang="sl-SI" sz="1540" dirty="0">
                <a:latin typeface="Consolas" panose="020B0609020204030204" pitchFamily="49" charset="0"/>
                <a:cs typeface="Consolas" panose="020B0609020204030204" pitchFamily="49" charset="0"/>
              </a:rPr>
              <a:t>(spark-workshop-env)$ python -m ipykernel install --name=DSSpark</a:t>
            </a:r>
          </a:p>
          <a:p>
            <a:pPr marL="457200" lvl="1" indent="0">
              <a:buSzPct val="70000"/>
              <a:buNone/>
            </a:pPr>
            <a:r>
              <a:rPr lang="sl-SI" sz="1540" dirty="0">
                <a:latin typeface="Consolas" panose="020B0609020204030204" pitchFamily="49" charset="0"/>
                <a:cs typeface="Consolas" panose="020B0609020204030204" pitchFamily="49" charset="0"/>
              </a:rPr>
              <a:t>(spark-workshop-env)$ python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71D6E7C-B63D-B946-B1C8-5B57B5F0B9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5406" y="6055121"/>
            <a:ext cx="8001000" cy="118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235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sl-SI" dirty="0">
                <a:solidFill>
                  <a:srgbClr val="19317B"/>
                </a:solidFill>
              </a:rPr>
              <a:t>RDDs </a:t>
            </a:r>
            <a:r>
              <a:rPr lang="sl-SI" dirty="0">
                <a:solidFill>
                  <a:srgbClr val="FF6B19"/>
                </a:solidFill>
              </a:rPr>
              <a:t>in Spark</a:t>
            </a:r>
            <a:endParaRPr lang="en" dirty="0">
              <a:solidFill>
                <a:srgbClr val="FF6B19"/>
              </a:solidFill>
            </a:endParaRP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l-SI" dirty="0"/>
              <a:t>We will use pySpark library interactively  </a:t>
            </a:r>
          </a:p>
          <a:p>
            <a:pPr marL="457200" lvl="1" indent="0">
              <a:buNone/>
            </a:pPr>
            <a:r>
              <a:rPr lang="sl-SI" dirty="0">
                <a:latin typeface="Consolas" panose="020B0609020204030204" pitchFamily="49" charset="0"/>
                <a:cs typeface="Consolas" panose="020B0609020204030204" pitchFamily="49" charset="0"/>
              </a:rPr>
              <a:t>import pyspark</a:t>
            </a:r>
          </a:p>
          <a:p>
            <a:pPr marL="457200" lvl="1" indent="0">
              <a:buNone/>
            </a:pPr>
            <a:r>
              <a:rPr lang="sl-SI" dirty="0">
                <a:latin typeface="Consolas" panose="020B0609020204030204" pitchFamily="49" charset="0"/>
                <a:cs typeface="Consolas" panose="020B0609020204030204" pitchFamily="49" charset="0"/>
              </a:rPr>
              <a:t>sc = pyspark.SparkContext(appName='SparkWorkshop', master='local[1]')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2BAB12-F7BF-3C40-B9FF-E9DDF61FCF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933" y="3995861"/>
            <a:ext cx="9639946" cy="96119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DA59E14-40A9-3F40-A468-44D8F5000A6E}"/>
              </a:ext>
            </a:extLst>
          </p:cNvPr>
          <p:cNvSpPr/>
          <p:nvPr/>
        </p:nvSpPr>
        <p:spPr>
          <a:xfrm flipV="1">
            <a:off x="6214565" y="4822850"/>
            <a:ext cx="2160240" cy="4571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I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C0DD39-CB42-3441-8A9B-E7CBAEA962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2882" y="5153015"/>
            <a:ext cx="8370243" cy="1763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7937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1136062" y="771499"/>
            <a:ext cx="8503883" cy="895575"/>
          </a:xfrm>
        </p:spPr>
        <p:txBody>
          <a:bodyPr/>
          <a:lstStyle/>
          <a:p>
            <a:pPr lvl="0"/>
            <a:r>
              <a:rPr lang="sl-SI" dirty="0">
                <a:solidFill>
                  <a:srgbClr val="19317B"/>
                </a:solidFill>
              </a:rPr>
              <a:t>RDDs </a:t>
            </a:r>
            <a:r>
              <a:rPr lang="sl-SI" dirty="0">
                <a:solidFill>
                  <a:srgbClr val="FF6B19"/>
                </a:solidFill>
              </a:rPr>
              <a:t>in Spark</a:t>
            </a:r>
            <a:endParaRPr lang="en" dirty="0">
              <a:solidFill>
                <a:srgbClr val="FF6B19"/>
              </a:solidFill>
            </a:endParaRP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1136063" y="1667074"/>
            <a:ext cx="8503883" cy="5353123"/>
          </a:xfrm>
        </p:spPr>
        <p:txBody>
          <a:bodyPr>
            <a:normAutofit fontScale="92500"/>
          </a:bodyPr>
          <a:lstStyle/>
          <a:p>
            <a:r>
              <a:rPr lang="sl-SI" dirty="0"/>
              <a:t>Creation of RDDs</a:t>
            </a:r>
          </a:p>
          <a:p>
            <a:pPr lvl="1"/>
            <a:r>
              <a:rPr lang="sl-SI" dirty="0"/>
              <a:t>From a collection</a:t>
            </a:r>
          </a:p>
          <a:p>
            <a:pPr marL="914400" lvl="2" indent="0">
              <a:buNone/>
            </a:pPr>
            <a:r>
              <a:rPr lang="sl-SI" dirty="0">
                <a:latin typeface="Consolas" panose="020B0609020204030204" pitchFamily="49" charset="0"/>
                <a:cs typeface="Consolas" panose="020B0609020204030204" pitchFamily="49" charset="0"/>
              </a:rPr>
              <a:t>rdd1 = sc.parallelize([('John', 23), ('Mark', 11), ('Jenna', 44), ('Sandra', 61)]) </a:t>
            </a:r>
          </a:p>
          <a:p>
            <a:pPr lvl="1"/>
            <a:r>
              <a:rPr lang="sl-SI" dirty="0"/>
              <a:t>From a file</a:t>
            </a:r>
          </a:p>
          <a:p>
            <a:pPr marL="914400" lvl="2" indent="0">
              <a:buNone/>
            </a:pPr>
            <a:r>
              <a:rPr lang="sl-SI" dirty="0">
                <a:latin typeface="Consolas" panose="020B0609020204030204" pitchFamily="49" charset="0"/>
                <a:cs typeface="Consolas" panose="020B0609020204030204" pitchFamily="49" charset="0"/>
              </a:rPr>
              <a:t>rdd2 = sc.textFile('data/IMDB Dataset.csv')</a:t>
            </a:r>
          </a:p>
          <a:p>
            <a:pPr lvl="1"/>
            <a:endParaRPr lang="sl-SI" dirty="0"/>
          </a:p>
          <a:p>
            <a:r>
              <a:rPr lang="sl-SI" dirty="0"/>
              <a:t>Basic transformations map(), filter(), flatMap()</a:t>
            </a:r>
          </a:p>
          <a:p>
            <a:pPr marL="457200" lvl="1" indent="0">
              <a:buNone/>
            </a:pPr>
            <a:r>
              <a:rPr lang="sl-SI" dirty="0">
                <a:latin typeface="Consolas" panose="020B0609020204030204" pitchFamily="49" charset="0"/>
                <a:cs typeface="Consolas" panose="020B0609020204030204" pitchFamily="49" charset="0"/>
              </a:rPr>
              <a:t>older = rdd1.filter(lambda x: x[1] &gt; 18)</a:t>
            </a:r>
          </a:p>
          <a:p>
            <a:pPr marL="457200" lvl="1" indent="0">
              <a:buNone/>
            </a:pPr>
            <a:r>
              <a:rPr lang="sl-SI" dirty="0">
                <a:latin typeface="Consolas" panose="020B0609020204030204" pitchFamily="49" charset="0"/>
                <a:cs typeface="Consolas" panose="020B0609020204030204" pitchFamily="49" charset="0"/>
              </a:rPr>
              <a:t>anonymized = older.map(lambda x: (x[0][0], x[1]))</a:t>
            </a:r>
          </a:p>
          <a:p>
            <a:pPr lvl="1"/>
            <a:endParaRPr lang="sl-SI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r>
              <a:rPr lang="sl-SI" dirty="0">
                <a:latin typeface="Consolas" panose="020B0609020204030204" pitchFamily="49" charset="0"/>
                <a:cs typeface="Consolas" panose="020B0609020204030204" pitchFamily="49" charset="0"/>
              </a:rPr>
              <a:t>birthdays = rdd1.map(lambda x: list(range(1, x[1]+1)))</a:t>
            </a:r>
          </a:p>
          <a:p>
            <a:pPr marL="457200" lvl="1" indent="0">
              <a:buNone/>
            </a:pPr>
            <a:r>
              <a:rPr lang="sl-SI" dirty="0">
                <a:latin typeface="Consolas" panose="020B0609020204030204" pitchFamily="49" charset="0"/>
                <a:cs typeface="Consolas" panose="020B0609020204030204" pitchFamily="49" charset="0"/>
              </a:rPr>
              <a:t>birthdays = rdd1.flatMap(lambda x: list(range(1, x[1]+1)))</a:t>
            </a:r>
          </a:p>
          <a:p>
            <a:pPr marL="457200" lvl="1" indent="0">
              <a:buNone/>
            </a:pPr>
            <a:endParaRPr lang="sl-SI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r>
              <a:rPr lang="sl-SI" dirty="0">
                <a:latin typeface="Consolas" panose="020B0609020204030204" pitchFamily="49" charset="0"/>
                <a:cs typeface="Consolas" panose="020B0609020204030204" pitchFamily="49" charset="0"/>
              </a:rPr>
              <a:t>birthdays.map(lambda x: (x, 1)).groupByKey() \</a:t>
            </a:r>
          </a:p>
          <a:p>
            <a:pPr marL="457200" lvl="1" indent="0">
              <a:buNone/>
            </a:pPr>
            <a:r>
              <a:rPr lang="sl-SI" dirty="0">
                <a:latin typeface="Consolas" panose="020B0609020204030204" pitchFamily="49" charset="0"/>
                <a:cs typeface="Consolas" panose="020B0609020204030204" pitchFamily="49" charset="0"/>
              </a:rPr>
              <a:t>	.mapValues(lambda vals: len(list(vals))).sortByKey()</a:t>
            </a:r>
          </a:p>
        </p:txBody>
      </p:sp>
    </p:spTree>
    <p:extLst>
      <p:ext uri="{BB962C8B-B14F-4D97-AF65-F5344CB8AC3E}">
        <p14:creationId xmlns:p14="http://schemas.microsoft.com/office/powerpoint/2010/main" val="11303397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1136062" y="771499"/>
            <a:ext cx="8503883" cy="895575"/>
          </a:xfrm>
        </p:spPr>
        <p:txBody>
          <a:bodyPr/>
          <a:lstStyle/>
          <a:p>
            <a:pPr lvl="0"/>
            <a:r>
              <a:rPr lang="sl-SI" dirty="0">
                <a:solidFill>
                  <a:srgbClr val="19317B"/>
                </a:solidFill>
              </a:rPr>
              <a:t>RDDs </a:t>
            </a:r>
            <a:r>
              <a:rPr lang="sl-SI" dirty="0">
                <a:solidFill>
                  <a:srgbClr val="FF6B19"/>
                </a:solidFill>
              </a:rPr>
              <a:t>in Spark</a:t>
            </a:r>
            <a:endParaRPr lang="en" dirty="0">
              <a:solidFill>
                <a:srgbClr val="FF6B19"/>
              </a:solidFill>
            </a:endParaRP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1136063" y="1667074"/>
            <a:ext cx="8503883" cy="4970281"/>
          </a:xfrm>
        </p:spPr>
        <p:txBody>
          <a:bodyPr/>
          <a:lstStyle/>
          <a:p>
            <a:r>
              <a:rPr lang="sl-SI" dirty="0"/>
              <a:t>Further actions, transformations</a:t>
            </a:r>
          </a:p>
          <a:p>
            <a:pPr marL="457200" lvl="1" indent="0">
              <a:buNone/>
            </a:pPr>
            <a:r>
              <a:rPr lang="sl-SI" dirty="0">
                <a:latin typeface="Consolas" panose="020B0609020204030204" pitchFamily="49" charset="0"/>
                <a:cs typeface="Consolas" panose="020B0609020204030204" pitchFamily="49" charset="0"/>
              </a:rPr>
              <a:t>rdd2.take(2)</a:t>
            </a:r>
          </a:p>
          <a:p>
            <a:pPr lvl="1"/>
            <a:endParaRPr lang="sl-SI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r>
              <a:rPr lang="sl-SI" dirty="0">
                <a:latin typeface="Consolas" panose="020B0609020204030204" pitchFamily="49" charset="0"/>
                <a:cs typeface="Consolas" panose="020B0609020204030204" pitchFamily="49" charset="0"/>
              </a:rPr>
              <a:t>def organize(line):</a:t>
            </a:r>
          </a:p>
          <a:p>
            <a:pPr marL="457200" lvl="1" indent="0">
              <a:buNone/>
            </a:pPr>
            <a:r>
              <a:rPr lang="sl-SI" dirty="0">
                <a:latin typeface="Consolas" panose="020B0609020204030204" pitchFamily="49" charset="0"/>
                <a:cs typeface="Consolas" panose="020B0609020204030204" pitchFamily="49" charset="0"/>
              </a:rPr>
              <a:t>    data = line.split('",') </a:t>
            </a:r>
          </a:p>
          <a:p>
            <a:pPr marL="457200" lvl="1" indent="0">
              <a:buNone/>
            </a:pPr>
            <a:r>
              <a:rPr lang="sl-SI" dirty="0">
                <a:latin typeface="Consolas" panose="020B0609020204030204" pitchFamily="49" charset="0"/>
                <a:cs typeface="Consolas" panose="020B0609020204030204" pitchFamily="49" charset="0"/>
              </a:rPr>
              <a:t>    data = data if len(data) == 2 else line.split(',')</a:t>
            </a:r>
          </a:p>
          <a:p>
            <a:pPr marL="457200" lvl="1" indent="0">
              <a:buNone/>
            </a:pPr>
            <a:r>
              <a:rPr lang="sl-SI" dirty="0">
                <a:latin typeface="Consolas" panose="020B0609020204030204" pitchFamily="49" charset="0"/>
                <a:cs typeface="Consolas" panose="020B0609020204030204" pitchFamily="49" charset="0"/>
              </a:rPr>
              <a:t>    return (data[1], data[0][1:51] + ' ...')</a:t>
            </a:r>
          </a:p>
          <a:p>
            <a:pPr marL="457200" lvl="1" indent="0">
              <a:buNone/>
            </a:pPr>
            <a:r>
              <a:rPr lang="sl-SI" dirty="0">
                <a:latin typeface="Consolas" panose="020B0609020204030204" pitchFamily="49" charset="0"/>
                <a:cs typeface="Consolas" panose="020B0609020204030204" pitchFamily="49" charset="0"/>
              </a:rPr>
              <a:t>movies = rdd2.filter(lambda x: x != 'review,sentiment').map(organize)</a:t>
            </a:r>
          </a:p>
          <a:p>
            <a:pPr marL="457200" lvl="1" indent="0">
              <a:buNone/>
            </a:pPr>
            <a:endParaRPr lang="sl-SI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r>
              <a:rPr lang="sl-SI" dirty="0">
                <a:latin typeface="Consolas" panose="020B0609020204030204" pitchFamily="49" charset="0"/>
                <a:cs typeface="Consolas" panose="020B0609020204030204" pitchFamily="49" charset="0"/>
              </a:rPr>
              <a:t>movies.count() // 50.000</a:t>
            </a:r>
          </a:p>
          <a:p>
            <a:pPr marL="457200" lvl="1" indent="0">
              <a:buNone/>
            </a:pPr>
            <a:r>
              <a:rPr lang="sl-SI" dirty="0">
                <a:latin typeface="Consolas" panose="020B0609020204030204" pitchFamily="49" charset="0"/>
                <a:cs typeface="Consolas" panose="020B0609020204030204" pitchFamily="49" charset="0"/>
              </a:rPr>
              <a:t>movies = movies.filter(lambda x: x[0] in ['positive', 'negative'])</a:t>
            </a:r>
          </a:p>
          <a:p>
            <a:pPr marL="457200" lvl="1" indent="0">
              <a:buNone/>
            </a:pPr>
            <a:r>
              <a:rPr lang="sl-SI" dirty="0">
                <a:latin typeface="Consolas" panose="020B0609020204030204" pitchFamily="49" charset="0"/>
                <a:cs typeface="Consolas" panose="020B0609020204030204" pitchFamily="49" charset="0"/>
              </a:rPr>
              <a:t>movies.count() // 45.936</a:t>
            </a:r>
          </a:p>
          <a:p>
            <a:pPr marL="457200" lvl="1" indent="0">
              <a:buNone/>
            </a:pPr>
            <a:r>
              <a:rPr lang="sl-SI" dirty="0">
                <a:latin typeface="Consolas" panose="020B0609020204030204" pitchFamily="49" charset="0"/>
                <a:cs typeface="Consolas" panose="020B0609020204030204" pitchFamily="49" charset="0"/>
              </a:rPr>
              <a:t>movieCounts = movies.groupByKey().map(lambda x: (x[0], len(x[1])))</a:t>
            </a:r>
          </a:p>
        </p:txBody>
      </p:sp>
    </p:spTree>
    <p:extLst>
      <p:ext uri="{BB962C8B-B14F-4D97-AF65-F5344CB8AC3E}">
        <p14:creationId xmlns:p14="http://schemas.microsoft.com/office/powerpoint/2010/main" val="24738505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1136062" y="771499"/>
            <a:ext cx="8503883" cy="895575"/>
          </a:xfrm>
        </p:spPr>
        <p:txBody>
          <a:bodyPr/>
          <a:lstStyle/>
          <a:p>
            <a:pPr lvl="0"/>
            <a:r>
              <a:rPr lang="sl-SI" dirty="0">
                <a:solidFill>
                  <a:srgbClr val="19317B"/>
                </a:solidFill>
              </a:rPr>
              <a:t>RDDs </a:t>
            </a:r>
            <a:r>
              <a:rPr lang="sl-SI" dirty="0">
                <a:solidFill>
                  <a:srgbClr val="FF6B19"/>
                </a:solidFill>
              </a:rPr>
              <a:t>in Spark</a:t>
            </a:r>
            <a:endParaRPr lang="en" dirty="0">
              <a:solidFill>
                <a:srgbClr val="FF6B19"/>
              </a:solidFill>
            </a:endParaRP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1136063" y="1667074"/>
            <a:ext cx="9394419" cy="4970281"/>
          </a:xfrm>
        </p:spPr>
        <p:txBody>
          <a:bodyPr/>
          <a:lstStyle/>
          <a:p>
            <a:r>
              <a:rPr lang="sl-SI" dirty="0"/>
              <a:t>Caching</a:t>
            </a:r>
          </a:p>
          <a:p>
            <a:pPr marL="457200" lvl="1" indent="0">
              <a:buNone/>
            </a:pPr>
            <a:r>
              <a:rPr lang="sl-SI" dirty="0">
                <a:latin typeface="Consolas" panose="020B0609020204030204" pitchFamily="49" charset="0"/>
                <a:cs typeface="Consolas" panose="020B0609020204030204" pitchFamily="49" charset="0"/>
              </a:rPr>
              <a:t>movies.take(2)</a:t>
            </a:r>
          </a:p>
          <a:p>
            <a:pPr marL="457200" lvl="1" indent="0">
              <a:buNone/>
            </a:pPr>
            <a:endParaRPr lang="sl-SI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r>
              <a:rPr lang="sl-SI" dirty="0">
                <a:latin typeface="Consolas" panose="020B0609020204030204" pitchFamily="49" charset="0"/>
                <a:cs typeface="Consolas" panose="020B0609020204030204" pitchFamily="49" charset="0"/>
              </a:rPr>
              <a:t>posReviews = movies.filter(lambda x: x[0] == 'positive').map(lambda x: x[1])</a:t>
            </a:r>
          </a:p>
          <a:p>
            <a:pPr marL="457200" lvl="1" indent="0">
              <a:buNone/>
            </a:pPr>
            <a:r>
              <a:rPr lang="sl-SI" dirty="0">
                <a:latin typeface="Consolas" panose="020B0609020204030204" pitchFamily="49" charset="0"/>
                <a:cs typeface="Consolas" panose="020B0609020204030204" pitchFamily="49" charset="0"/>
              </a:rPr>
              <a:t>negReviews = movies.filter(lambda x: x[0] == 'negative').map(lambda x: x[1])</a:t>
            </a:r>
          </a:p>
          <a:p>
            <a:pPr marL="457200" lvl="1" indent="0">
              <a:buNone/>
            </a:pPr>
            <a:endParaRPr lang="sl-SI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r>
              <a:rPr lang="sl-SI" dirty="0">
                <a:latin typeface="Consolas" panose="020B0609020204030204" pitchFamily="49" charset="0"/>
                <a:cs typeface="Consolas" panose="020B0609020204030204" pitchFamily="49" charset="0"/>
              </a:rPr>
              <a:t>posReviews.cache().collect()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FE88FBA-5AD4-5B47-BDEC-7EB9377911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4949" y="4499917"/>
            <a:ext cx="7146107" cy="1979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8574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1136062" y="771499"/>
            <a:ext cx="8503883" cy="895575"/>
          </a:xfrm>
        </p:spPr>
        <p:txBody>
          <a:bodyPr/>
          <a:lstStyle/>
          <a:p>
            <a:pPr lvl="0"/>
            <a:r>
              <a:rPr lang="sl-SI" dirty="0">
                <a:solidFill>
                  <a:srgbClr val="19317B"/>
                </a:solidFill>
              </a:rPr>
              <a:t>RDDs </a:t>
            </a:r>
            <a:r>
              <a:rPr lang="sl-SI" dirty="0">
                <a:solidFill>
                  <a:srgbClr val="FF6B19"/>
                </a:solidFill>
              </a:rPr>
              <a:t>in Spark</a:t>
            </a:r>
            <a:endParaRPr lang="en" dirty="0">
              <a:solidFill>
                <a:srgbClr val="FF6B19"/>
              </a:solidFill>
            </a:endParaRP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1136063" y="1667074"/>
            <a:ext cx="9394419" cy="4970281"/>
          </a:xfrm>
        </p:spPr>
        <p:txBody>
          <a:bodyPr/>
          <a:lstStyle/>
          <a:p>
            <a:r>
              <a:rPr lang="sl-SI" dirty="0"/>
              <a:t>Caching</a:t>
            </a:r>
          </a:p>
          <a:p>
            <a:pPr marL="457200" lvl="1" indent="0">
              <a:buNone/>
            </a:pPr>
            <a:r>
              <a:rPr lang="sl-SI" dirty="0">
                <a:latin typeface="Consolas" panose="020B0609020204030204" pitchFamily="49" charset="0"/>
                <a:cs typeface="Consolas" panose="020B0609020204030204" pitchFamily="49" charset="0"/>
              </a:rPr>
              <a:t>posReviews.filter(lambda x: 'good' in x).count() //605</a:t>
            </a:r>
          </a:p>
          <a:p>
            <a:pPr marL="457200" lvl="1" indent="0">
              <a:buNone/>
            </a:pPr>
            <a:r>
              <a:rPr lang="sl-SI" dirty="0">
                <a:latin typeface="Consolas" panose="020B0609020204030204" pitchFamily="49" charset="0"/>
                <a:cs typeface="Consolas" panose="020B0609020204030204" pitchFamily="49" charset="0"/>
              </a:rPr>
              <a:t>negReviews.filter(lambda x: 'bad' in x).count() //788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66A917-2014-3F4C-B7EB-F0BEBEC0DB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2961" y="2915741"/>
            <a:ext cx="6930083" cy="399102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865661B-2DC9-5046-9775-ED7ADE40EE49}"/>
              </a:ext>
            </a:extLst>
          </p:cNvPr>
          <p:cNvSpPr/>
          <p:nvPr/>
        </p:nvSpPr>
        <p:spPr>
          <a:xfrm>
            <a:off x="5116660" y="5691939"/>
            <a:ext cx="661294" cy="121482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I"/>
          </a:p>
        </p:txBody>
      </p:sp>
    </p:spTree>
    <p:extLst>
      <p:ext uri="{BB962C8B-B14F-4D97-AF65-F5344CB8AC3E}">
        <p14:creationId xmlns:p14="http://schemas.microsoft.com/office/powerpoint/2010/main" val="315566386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1136062" y="771499"/>
            <a:ext cx="8503883" cy="895575"/>
          </a:xfrm>
        </p:spPr>
        <p:txBody>
          <a:bodyPr/>
          <a:lstStyle/>
          <a:p>
            <a:pPr lvl="0"/>
            <a:r>
              <a:rPr lang="sl-SI" dirty="0">
                <a:solidFill>
                  <a:srgbClr val="19317B"/>
                </a:solidFill>
              </a:rPr>
              <a:t>RDDs </a:t>
            </a:r>
            <a:r>
              <a:rPr lang="sl-SI" dirty="0">
                <a:solidFill>
                  <a:srgbClr val="FF6B19"/>
                </a:solidFill>
              </a:rPr>
              <a:t>in Spark</a:t>
            </a:r>
            <a:endParaRPr lang="en" dirty="0">
              <a:solidFill>
                <a:srgbClr val="FF6B19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65661B-2DC9-5046-9775-ED7ADE40EE49}"/>
              </a:ext>
            </a:extLst>
          </p:cNvPr>
          <p:cNvSpPr/>
          <p:nvPr/>
        </p:nvSpPr>
        <p:spPr>
          <a:xfrm>
            <a:off x="5116660" y="5691939"/>
            <a:ext cx="661294" cy="132825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I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164198-7A58-0942-B8D2-1A6BB4E3D1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0122" y="930680"/>
            <a:ext cx="2750774" cy="25321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8ECD83D-3947-594A-9996-6D4196F5C7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3698" y="3604463"/>
            <a:ext cx="7064640" cy="176407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68D8D9E-EC09-F342-A744-22E63DACF2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5346" y="1835621"/>
            <a:ext cx="2948826" cy="327147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34AB9E4-BA45-8D4D-88A4-BCCE16036D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1262" y="5439876"/>
            <a:ext cx="7554924" cy="1873047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10DEF958-233F-5648-97E7-EA58152C77A5}"/>
              </a:ext>
            </a:extLst>
          </p:cNvPr>
          <p:cNvSpPr/>
          <p:nvPr/>
        </p:nvSpPr>
        <p:spPr>
          <a:xfrm>
            <a:off x="8442250" y="3851845"/>
            <a:ext cx="576064" cy="144016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I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1EAE945-6B39-4547-9510-B1ECD9623F42}"/>
              </a:ext>
            </a:extLst>
          </p:cNvPr>
          <p:cNvSpPr/>
          <p:nvPr/>
        </p:nvSpPr>
        <p:spPr>
          <a:xfrm>
            <a:off x="9378354" y="3851845"/>
            <a:ext cx="576064" cy="144016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I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0B3117D-6E9E-7F42-A23F-D318DE528906}"/>
              </a:ext>
            </a:extLst>
          </p:cNvPr>
          <p:cNvSpPr/>
          <p:nvPr/>
        </p:nvSpPr>
        <p:spPr>
          <a:xfrm>
            <a:off x="5633938" y="5796061"/>
            <a:ext cx="576064" cy="144016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I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2899824-673C-E347-A9DF-0D789C6CEA81}"/>
              </a:ext>
            </a:extLst>
          </p:cNvPr>
          <p:cNvSpPr/>
          <p:nvPr/>
        </p:nvSpPr>
        <p:spPr>
          <a:xfrm>
            <a:off x="6642050" y="5796061"/>
            <a:ext cx="576064" cy="144016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I"/>
          </a:p>
        </p:txBody>
      </p:sp>
    </p:spTree>
    <p:extLst>
      <p:ext uri="{BB962C8B-B14F-4D97-AF65-F5344CB8AC3E}">
        <p14:creationId xmlns:p14="http://schemas.microsoft.com/office/powerpoint/2010/main" val="34685143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sl-SI" dirty="0">
                <a:solidFill>
                  <a:srgbClr val="19317B"/>
                </a:solidFill>
              </a:rPr>
              <a:t>Apache Spark </a:t>
            </a:r>
            <a:r>
              <a:rPr lang="sl-SI" dirty="0">
                <a:solidFill>
                  <a:srgbClr val="FF6B19"/>
                </a:solidFill>
              </a:rPr>
              <a:t>Use cases</a:t>
            </a:r>
            <a:endParaRPr lang="en" dirty="0">
              <a:solidFill>
                <a:srgbClr val="FF6B19"/>
              </a:solidFill>
            </a:endParaRP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sl-SI" dirty="0"/>
              <a:t>Logs processing (Uber) </a:t>
            </a:r>
          </a:p>
          <a:p>
            <a:r>
              <a:rPr lang="sl-SI" dirty="0"/>
              <a:t>Event detection and real-time analysis</a:t>
            </a:r>
          </a:p>
          <a:p>
            <a:r>
              <a:rPr lang="sl-SI" dirty="0"/>
              <a:t>Interactive analysis</a:t>
            </a:r>
          </a:p>
          <a:p>
            <a:r>
              <a:rPr lang="sl-SI" dirty="0"/>
              <a:t>Latency reduction</a:t>
            </a:r>
          </a:p>
          <a:p>
            <a:r>
              <a:rPr lang="sl-SI" dirty="0"/>
              <a:t>Advanced ad-targeting (Yahoo!)</a:t>
            </a:r>
          </a:p>
          <a:p>
            <a:r>
              <a:rPr lang="sl-SI" dirty="0"/>
              <a:t>Recommendation systems (Netflix, Pinterest)</a:t>
            </a:r>
          </a:p>
          <a:p>
            <a:r>
              <a:rPr lang="sl-SI" dirty="0"/>
              <a:t>Fraud detection</a:t>
            </a:r>
          </a:p>
          <a:p>
            <a:r>
              <a:rPr lang="sl-SI" dirty="0"/>
              <a:t>Sentiment analysis (Twitter)</a:t>
            </a:r>
          </a:p>
          <a:p>
            <a:r>
              <a:rPr lang="sl-SI" dirty="0"/>
              <a:t>...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147F2BF-722C-3E45-AA54-6A9A567628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53" t="7177" r="2472"/>
          <a:stretch/>
        </p:blipFill>
        <p:spPr>
          <a:xfrm>
            <a:off x="5201890" y="1835621"/>
            <a:ext cx="5166823" cy="2304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4871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1136062" y="771499"/>
            <a:ext cx="8503883" cy="895575"/>
          </a:xfrm>
        </p:spPr>
        <p:txBody>
          <a:bodyPr/>
          <a:lstStyle/>
          <a:p>
            <a:pPr lvl="0"/>
            <a:r>
              <a:rPr lang="sl-SI" dirty="0">
                <a:solidFill>
                  <a:srgbClr val="19317B"/>
                </a:solidFill>
              </a:rPr>
              <a:t>RDDs </a:t>
            </a:r>
            <a:r>
              <a:rPr lang="sl-SI" dirty="0">
                <a:solidFill>
                  <a:srgbClr val="FF6B19"/>
                </a:solidFill>
              </a:rPr>
              <a:t>in Spark</a:t>
            </a:r>
            <a:endParaRPr lang="en" dirty="0">
              <a:solidFill>
                <a:srgbClr val="FF6B19"/>
              </a:solidFill>
            </a:endParaRP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1136063" y="1667074"/>
            <a:ext cx="9394419" cy="4970281"/>
          </a:xfrm>
        </p:spPr>
        <p:txBody>
          <a:bodyPr/>
          <a:lstStyle/>
          <a:p>
            <a:r>
              <a:rPr lang="sl-SI" dirty="0"/>
              <a:t>DAG exploration</a:t>
            </a:r>
          </a:p>
          <a:p>
            <a:pPr marL="457200" lvl="1" indent="0">
              <a:buNone/>
            </a:pPr>
            <a:r>
              <a:rPr lang="sl-SI" dirty="0">
                <a:latin typeface="Consolas" panose="020B0609020204030204" pitchFamily="49" charset="0"/>
                <a:cs typeface="Consolas" panose="020B0609020204030204" pitchFamily="49" charset="0"/>
              </a:rPr>
              <a:t>def splitLine(line):</a:t>
            </a:r>
          </a:p>
          <a:p>
            <a:pPr marL="457200" lvl="1" indent="0">
              <a:buNone/>
            </a:pPr>
            <a:r>
              <a:rPr lang="sl-SI" dirty="0">
                <a:latin typeface="Consolas" panose="020B0609020204030204" pitchFamily="49" charset="0"/>
                <a:cs typeface="Consolas" panose="020B0609020204030204" pitchFamily="49" charset="0"/>
              </a:rPr>
              <a:t>    return line.replace(',', ' ').replace('"', ' ').replace('.', ' ').split()</a:t>
            </a:r>
          </a:p>
          <a:p>
            <a:pPr marL="457200" lvl="1" indent="0">
              <a:buNone/>
            </a:pPr>
            <a:endParaRPr lang="sl-SI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r>
              <a:rPr lang="sl-SI" dirty="0">
                <a:latin typeface="Consolas" panose="020B0609020204030204" pitchFamily="49" charset="0"/>
                <a:cs typeface="Consolas" panose="020B0609020204030204" pitchFamily="49" charset="0"/>
              </a:rPr>
              <a:t>rdd2 = sc.textFile('data/IMDB Dataset.csv', 4)</a:t>
            </a:r>
          </a:p>
          <a:p>
            <a:pPr marL="457200" lvl="1" indent="0">
              <a:buNone/>
            </a:pPr>
            <a:r>
              <a:rPr lang="sl-SI" dirty="0">
                <a:latin typeface="Consolas" panose="020B0609020204030204" pitchFamily="49" charset="0"/>
                <a:cs typeface="Consolas" panose="020B0609020204030204" pitchFamily="49" charset="0"/>
              </a:rPr>
              <a:t>wordCounts = rdd2.flatMap(splitLine).map(lambda word: (word, 1)). \</a:t>
            </a:r>
          </a:p>
          <a:p>
            <a:pPr marL="457200" lvl="1" indent="0">
              <a:buNone/>
            </a:pPr>
            <a:r>
              <a:rPr lang="sl-SI" dirty="0">
                <a:latin typeface="Consolas" panose="020B0609020204030204" pitchFamily="49" charset="0"/>
                <a:cs typeface="Consolas" panose="020B0609020204030204" pitchFamily="49" charset="0"/>
              </a:rPr>
              <a:t>			reduceByKey(lambda a,b: a+b, 3)</a:t>
            </a:r>
          </a:p>
          <a:p>
            <a:pPr marL="457200" lvl="1" indent="0">
              <a:buNone/>
            </a:pPr>
            <a:r>
              <a:rPr lang="sl-SI" dirty="0">
                <a:latin typeface="Consolas" panose="020B0609020204030204" pitchFamily="49" charset="0"/>
                <a:cs typeface="Consolas" panose="020B0609020204030204" pitchFamily="49" charset="0"/>
              </a:rPr>
              <a:t>wordCounts.takeOrdered(10, key = lambda x: -x[1])</a:t>
            </a:r>
          </a:p>
          <a:p>
            <a:pPr marL="457200" lvl="1" indent="0">
              <a:buNone/>
            </a:pPr>
            <a:endParaRPr lang="sl-SI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endParaRPr lang="sl-SI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30713E7-8227-5A40-9B11-FD9D27DCC6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3578" y="4643933"/>
            <a:ext cx="6426027" cy="2203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37218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1136062" y="771499"/>
            <a:ext cx="8503883" cy="895575"/>
          </a:xfrm>
        </p:spPr>
        <p:txBody>
          <a:bodyPr/>
          <a:lstStyle/>
          <a:p>
            <a:pPr lvl="0"/>
            <a:r>
              <a:rPr lang="sl-SI" dirty="0">
                <a:solidFill>
                  <a:srgbClr val="19317B"/>
                </a:solidFill>
              </a:rPr>
              <a:t>RDDs </a:t>
            </a:r>
            <a:r>
              <a:rPr lang="sl-SI" dirty="0">
                <a:solidFill>
                  <a:srgbClr val="FF6B19"/>
                </a:solidFill>
              </a:rPr>
              <a:t>in Spark</a:t>
            </a:r>
            <a:endParaRPr lang="en" dirty="0">
              <a:solidFill>
                <a:srgbClr val="FF6B19"/>
              </a:solidFill>
            </a:endParaRP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1136063" y="1667074"/>
            <a:ext cx="9394419" cy="4970281"/>
          </a:xfrm>
        </p:spPr>
        <p:txBody>
          <a:bodyPr/>
          <a:lstStyle/>
          <a:p>
            <a:r>
              <a:rPr lang="sl-SI" dirty="0"/>
              <a:t>DAG exploration </a:t>
            </a:r>
            <a:br>
              <a:rPr lang="sl-SI" dirty="0"/>
            </a:br>
            <a:r>
              <a:rPr lang="sl-SI" dirty="0"/>
              <a:t>(admin console </a:t>
            </a:r>
            <a:br>
              <a:rPr lang="sl-SI" dirty="0"/>
            </a:br>
            <a:r>
              <a:rPr lang="sl-SI" dirty="0"/>
              <a:t>result)</a:t>
            </a:r>
          </a:p>
          <a:p>
            <a:pPr marL="457200" lvl="1" indent="0">
              <a:buNone/>
            </a:pPr>
            <a:endParaRPr lang="sl-SI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96329A-DD0D-2942-B4ED-92FBF1FE3A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0366" y="1219286"/>
            <a:ext cx="6849734" cy="5568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48486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1136062" y="771499"/>
            <a:ext cx="8503883" cy="895575"/>
          </a:xfrm>
        </p:spPr>
        <p:txBody>
          <a:bodyPr/>
          <a:lstStyle/>
          <a:p>
            <a:pPr lvl="0"/>
            <a:r>
              <a:rPr lang="sl-SI" dirty="0">
                <a:solidFill>
                  <a:srgbClr val="19317B"/>
                </a:solidFill>
              </a:rPr>
              <a:t>DataFrames (= RDDs + schema) </a:t>
            </a:r>
            <a:r>
              <a:rPr lang="sl-SI" dirty="0">
                <a:solidFill>
                  <a:srgbClr val="FF6B19"/>
                </a:solidFill>
              </a:rPr>
              <a:t>in Spark</a:t>
            </a:r>
            <a:endParaRPr lang="en" dirty="0">
              <a:solidFill>
                <a:srgbClr val="FF6B19"/>
              </a:solidFill>
            </a:endParaRP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1136063" y="1667074"/>
            <a:ext cx="9394419" cy="5281115"/>
          </a:xfrm>
        </p:spPr>
        <p:txBody>
          <a:bodyPr>
            <a:normAutofit/>
          </a:bodyPr>
          <a:lstStyle/>
          <a:p>
            <a:r>
              <a:rPr lang="sl-SI" dirty="0"/>
              <a:t>Spark SQL enables read/write</a:t>
            </a:r>
            <a:br>
              <a:rPr lang="sl-SI" dirty="0"/>
            </a:br>
            <a:r>
              <a:rPr lang="sl-SI" dirty="0"/>
              <a:t>from/to files, JSON, databases,</a:t>
            </a:r>
            <a:br>
              <a:rPr lang="sl-SI" dirty="0"/>
            </a:br>
            <a:r>
              <a:rPr lang="sl-SI" dirty="0"/>
              <a:t>etc.</a:t>
            </a:r>
          </a:p>
          <a:p>
            <a:r>
              <a:rPr lang="sl-SI" dirty="0"/>
              <a:t>DataFrames interoperable with Pandas dataframe</a:t>
            </a:r>
          </a:p>
          <a:p>
            <a:r>
              <a:rPr lang="sl-SI" dirty="0"/>
              <a:t>DataFrames creation ...</a:t>
            </a:r>
          </a:p>
          <a:p>
            <a:pPr marL="457200" lvl="1" indent="0">
              <a:buNone/>
            </a:pPr>
            <a:r>
              <a:rPr lang="sl-SI" dirty="0">
                <a:latin typeface="Consolas" panose="020B0609020204030204" pitchFamily="49" charset="0"/>
                <a:cs typeface="Consolas" panose="020B0609020204030204" pitchFamily="49" charset="0"/>
              </a:rPr>
              <a:t>from pyspark.sql import SQLContext, Row</a:t>
            </a:r>
          </a:p>
          <a:p>
            <a:pPr marL="457200" lvl="1" indent="0">
              <a:buNone/>
            </a:pPr>
            <a:r>
              <a:rPr lang="sl-SI" dirty="0">
                <a:latin typeface="Consolas" panose="020B0609020204030204" pitchFamily="49" charset="0"/>
                <a:cs typeface="Consolas" panose="020B0609020204030204" pitchFamily="49" charset="0"/>
              </a:rPr>
              <a:t>from pyspark.sql.types import StructType, IntegerType, StringType, StructField</a:t>
            </a:r>
          </a:p>
          <a:p>
            <a:pPr marL="457200" lvl="1" indent="0">
              <a:buNone/>
            </a:pPr>
            <a:r>
              <a:rPr lang="sl-SI" dirty="0">
                <a:latin typeface="Consolas" panose="020B0609020204030204" pitchFamily="49" charset="0"/>
                <a:cs typeface="Consolas" panose="020B0609020204030204" pitchFamily="49" charset="0"/>
              </a:rPr>
              <a:t>sqlContext = SQLContext(sc) </a:t>
            </a:r>
          </a:p>
          <a:p>
            <a:pPr marL="457200" lvl="1" indent="0">
              <a:buNone/>
            </a:pPr>
            <a:endParaRPr lang="sl-SI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r>
              <a:rPr lang="sl-SI" dirty="0">
                <a:latin typeface="Consolas" panose="020B0609020204030204" pitchFamily="49" charset="0"/>
                <a:cs typeface="Consolas" panose="020B0609020204030204" pitchFamily="49" charset="0"/>
              </a:rPr>
              <a:t>df1 = sqlContext.createDataFrame(rdd1, ["name", "age"])</a:t>
            </a:r>
          </a:p>
          <a:p>
            <a:pPr marL="457200" lvl="1" indent="0">
              <a:buNone/>
            </a:pPr>
            <a:endParaRPr lang="sl-SI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r>
              <a:rPr lang="sl-SI" dirty="0">
                <a:latin typeface="Consolas" panose="020B0609020204030204" pitchFamily="49" charset="0"/>
                <a:cs typeface="Consolas" panose="020B0609020204030204" pitchFamily="49" charset="0"/>
              </a:rPr>
              <a:t>ExampleRow = Row("name", "age")</a:t>
            </a:r>
          </a:p>
          <a:p>
            <a:pPr marL="457200" lvl="1" indent="0">
              <a:buNone/>
            </a:pPr>
            <a:r>
              <a:rPr lang="sl-SI" dirty="0">
                <a:latin typeface="Consolas" panose="020B0609020204030204" pitchFamily="49" charset="0"/>
                <a:cs typeface="Consolas" panose="020B0609020204030204" pitchFamily="49" charset="0"/>
              </a:rPr>
              <a:t>rdd1a = rdd1.map(lambda x: ExampleRow(x[0], x[1]))</a:t>
            </a:r>
          </a:p>
          <a:p>
            <a:pPr marL="457200" lvl="1" indent="0">
              <a:buNone/>
            </a:pPr>
            <a:r>
              <a:rPr lang="sl-SI" dirty="0">
                <a:latin typeface="Consolas" panose="020B0609020204030204" pitchFamily="49" charset="0"/>
                <a:cs typeface="Consolas" panose="020B0609020204030204" pitchFamily="49" charset="0"/>
              </a:rPr>
              <a:t>df1 = sqlContext.createDataFrame(rdd1a)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B017AE-61D4-5347-9F4B-EEFF3AB09E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5786" y="1641495"/>
            <a:ext cx="6311744" cy="120223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5F89621-3E47-5E49-BB97-81A62107D9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0736" y="5293608"/>
            <a:ext cx="3047504" cy="1726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18156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1136062" y="771499"/>
            <a:ext cx="8503883" cy="895575"/>
          </a:xfrm>
        </p:spPr>
        <p:txBody>
          <a:bodyPr/>
          <a:lstStyle/>
          <a:p>
            <a:pPr lvl="0"/>
            <a:r>
              <a:rPr lang="sl-SI" dirty="0">
                <a:solidFill>
                  <a:srgbClr val="19317B"/>
                </a:solidFill>
              </a:rPr>
              <a:t>DataFrames (= RDDs + schema) </a:t>
            </a:r>
            <a:r>
              <a:rPr lang="sl-SI" dirty="0">
                <a:solidFill>
                  <a:srgbClr val="FF6B19"/>
                </a:solidFill>
              </a:rPr>
              <a:t>in Spark</a:t>
            </a:r>
            <a:endParaRPr lang="en" dirty="0">
              <a:solidFill>
                <a:srgbClr val="FF6B19"/>
              </a:solidFill>
            </a:endParaRP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1136063" y="1667074"/>
            <a:ext cx="9394419" cy="5281115"/>
          </a:xfrm>
        </p:spPr>
        <p:txBody>
          <a:bodyPr>
            <a:normAutofit/>
          </a:bodyPr>
          <a:lstStyle/>
          <a:p>
            <a:r>
              <a:rPr lang="sl-SI" dirty="0"/>
              <a:t>... DataFrames creation ...</a:t>
            </a:r>
          </a:p>
          <a:p>
            <a:pPr marL="457200" lvl="1" indent="0">
              <a:buNone/>
            </a:pPr>
            <a:r>
              <a:rPr lang="sl-SI" dirty="0">
                <a:latin typeface="Consolas" panose="020B0609020204030204" pitchFamily="49" charset="0"/>
                <a:cs typeface="Consolas" panose="020B0609020204030204" pitchFamily="49" charset="0"/>
              </a:rPr>
              <a:t>schema = StructType([StructField("name", StringType(), False), \</a:t>
            </a:r>
          </a:p>
          <a:p>
            <a:pPr marL="457200" lvl="1" indent="0">
              <a:buNone/>
            </a:pPr>
            <a:r>
              <a:rPr lang="sl-SI" dirty="0">
                <a:latin typeface="Consolas" panose="020B0609020204030204" pitchFamily="49" charset="0"/>
                <a:cs typeface="Consolas" panose="020B0609020204030204" pitchFamily="49" charset="0"/>
              </a:rPr>
              <a:t>		StructField("age", IntegerType(), True)])</a:t>
            </a:r>
          </a:p>
          <a:p>
            <a:pPr marL="457200" lvl="1" indent="0">
              <a:buNone/>
            </a:pPr>
            <a:r>
              <a:rPr lang="sl-SI" dirty="0">
                <a:latin typeface="Consolas" panose="020B0609020204030204" pitchFamily="49" charset="0"/>
                <a:cs typeface="Consolas" panose="020B0609020204030204" pitchFamily="49" charset="0"/>
              </a:rPr>
              <a:t>df1 = sqlContext.createDataFrame(rdd1, schema)</a:t>
            </a:r>
          </a:p>
          <a:p>
            <a:pPr marL="457200" lvl="1" indent="0">
              <a:buNone/>
            </a:pPr>
            <a:endParaRPr lang="sl-SI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r>
              <a:rPr lang="sl-SI" dirty="0">
                <a:latin typeface="Consolas" panose="020B0609020204030204" pitchFamily="49" charset="0"/>
                <a:cs typeface="Consolas" panose="020B0609020204030204" pitchFamily="49" charset="0"/>
              </a:rPr>
              <a:t>df1.show()</a:t>
            </a:r>
          </a:p>
          <a:p>
            <a:pPr marL="457200" lvl="1" indent="0">
              <a:buNone/>
            </a:pPr>
            <a:endParaRPr lang="sl-SI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endParaRPr lang="sl-SI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endParaRPr lang="sl-SI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endParaRPr lang="sl-SI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r>
              <a:rPr lang="sl-SI" dirty="0">
                <a:latin typeface="Consolas" panose="020B0609020204030204" pitchFamily="49" charset="0"/>
                <a:cs typeface="Consolas" panose="020B0609020204030204" pitchFamily="49" charset="0"/>
              </a:rPr>
              <a:t>df1.printSchema()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485BF5-836A-224A-94C6-7F2FEDA13B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5626" y="3635821"/>
            <a:ext cx="1358900" cy="1752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446C159-7865-4F4A-88B2-5116957CF9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5626" y="5806355"/>
            <a:ext cx="3721100" cy="72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82900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1136062" y="771499"/>
            <a:ext cx="8503883" cy="895575"/>
          </a:xfrm>
        </p:spPr>
        <p:txBody>
          <a:bodyPr/>
          <a:lstStyle/>
          <a:p>
            <a:pPr lvl="0"/>
            <a:r>
              <a:rPr lang="sl-SI" dirty="0">
                <a:solidFill>
                  <a:srgbClr val="19317B"/>
                </a:solidFill>
              </a:rPr>
              <a:t>DataFrames (= RDDs + schema) </a:t>
            </a:r>
            <a:r>
              <a:rPr lang="sl-SI" dirty="0">
                <a:solidFill>
                  <a:srgbClr val="FF6B19"/>
                </a:solidFill>
              </a:rPr>
              <a:t>in Spark</a:t>
            </a:r>
            <a:endParaRPr lang="en" dirty="0">
              <a:solidFill>
                <a:srgbClr val="FF6B19"/>
              </a:solidFill>
            </a:endParaRP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1136063" y="1667074"/>
            <a:ext cx="9394419" cy="5281115"/>
          </a:xfrm>
        </p:spPr>
        <p:txBody>
          <a:bodyPr>
            <a:normAutofit/>
          </a:bodyPr>
          <a:lstStyle/>
          <a:p>
            <a:r>
              <a:rPr lang="sl-SI" dirty="0"/>
              <a:t>... DataFrames creation</a:t>
            </a:r>
          </a:p>
          <a:p>
            <a:pPr marL="457200" lvl="1" indent="0">
              <a:buNone/>
            </a:pPr>
            <a:r>
              <a:rPr lang="sl-SI" dirty="0">
                <a:latin typeface="Consolas" panose="020B0609020204030204" pitchFamily="49" charset="0"/>
                <a:cs typeface="Consolas" panose="020B0609020204030204" pitchFamily="49" charset="0"/>
              </a:rPr>
              <a:t>df2 = sqlContext.read.format('csv').option('header', 'true'). \</a:t>
            </a:r>
          </a:p>
          <a:p>
            <a:pPr marL="457200" lvl="1" indent="0">
              <a:buNone/>
            </a:pPr>
            <a:r>
              <a:rPr lang="sl-SI" dirty="0">
                <a:latin typeface="Consolas" panose="020B0609020204030204" pitchFamily="49" charset="0"/>
                <a:cs typeface="Consolas" panose="020B0609020204030204" pitchFamily="49" charset="0"/>
              </a:rPr>
              <a:t>		option('mode', 'DROPMALFORMED').load('data/IMDB Dataset.csv')</a:t>
            </a:r>
          </a:p>
          <a:p>
            <a:pPr marL="457200" lvl="1" indent="0">
              <a:buNone/>
            </a:pPr>
            <a:r>
              <a:rPr lang="sl-SI" dirty="0">
                <a:latin typeface="Consolas" panose="020B0609020204030204" pitchFamily="49" charset="0"/>
                <a:cs typeface="Consolas" panose="020B0609020204030204" pitchFamily="49" charset="0"/>
              </a:rPr>
              <a:t>df2.show(5)</a:t>
            </a:r>
          </a:p>
          <a:p>
            <a:pPr marL="457200" lvl="1" indent="0">
              <a:buNone/>
            </a:pPr>
            <a:endParaRPr lang="sl-SI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endParaRPr lang="sl-SI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endParaRPr lang="sl-SI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endParaRPr lang="sl-SI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endParaRPr lang="sl-SI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r>
              <a:rPr lang="sl-SI" dirty="0">
                <a:latin typeface="Consolas" panose="020B0609020204030204" pitchFamily="49" charset="0"/>
                <a:cs typeface="Consolas" panose="020B0609020204030204" pitchFamily="49" charset="0"/>
              </a:rPr>
              <a:t>df2.printSchema()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EFB9B32-1441-5E46-BFB7-3C8079BF7B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7634" y="2987749"/>
            <a:ext cx="2888291" cy="18779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BADB68B-C548-C446-967D-ADB29CC62B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2100" y="5557688"/>
            <a:ext cx="41275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96081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1136062" y="771499"/>
            <a:ext cx="8503883" cy="895575"/>
          </a:xfrm>
        </p:spPr>
        <p:txBody>
          <a:bodyPr/>
          <a:lstStyle/>
          <a:p>
            <a:pPr lvl="0"/>
            <a:r>
              <a:rPr lang="sl-SI" dirty="0">
                <a:solidFill>
                  <a:srgbClr val="19317B"/>
                </a:solidFill>
              </a:rPr>
              <a:t>DataFrames and User Defined Functions (UDF) </a:t>
            </a:r>
            <a:r>
              <a:rPr lang="sl-SI" dirty="0">
                <a:solidFill>
                  <a:srgbClr val="FF6B19"/>
                </a:solidFill>
              </a:rPr>
              <a:t>in Spark</a:t>
            </a:r>
            <a:endParaRPr lang="en" dirty="0">
              <a:solidFill>
                <a:srgbClr val="FF6B19"/>
              </a:solidFill>
            </a:endParaRP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1136063" y="2411685"/>
            <a:ext cx="9394419" cy="4536504"/>
          </a:xfrm>
        </p:spPr>
        <p:txBody>
          <a:bodyPr>
            <a:normAutofit/>
          </a:bodyPr>
          <a:lstStyle/>
          <a:p>
            <a:r>
              <a:rPr lang="sl-SI" dirty="0"/>
              <a:t>User defined functions are custom functions to run against the "database" directly</a:t>
            </a:r>
          </a:p>
          <a:p>
            <a:r>
              <a:rPr lang="sl-SI" dirty="0"/>
              <a:t>Caveats</a:t>
            </a:r>
          </a:p>
          <a:p>
            <a:pPr lvl="1"/>
            <a:r>
              <a:rPr lang="sl-SI" dirty="0"/>
              <a:t>Optimization problems (especially in pySpark!)</a:t>
            </a:r>
          </a:p>
          <a:p>
            <a:pPr lvl="1"/>
            <a:r>
              <a:rPr lang="sl-SI" dirty="0"/>
              <a:t>Special values handling by the programmer (e.g. null values)</a:t>
            </a:r>
          </a:p>
          <a:p>
            <a:r>
              <a:rPr lang="sl-SI" dirty="0"/>
              <a:t>Approaches to use UDFs</a:t>
            </a:r>
          </a:p>
          <a:p>
            <a:pPr lvl="1"/>
            <a:r>
              <a:rPr lang="sl-SI" i="1" dirty="0"/>
              <a:t>df = df.withColumn</a:t>
            </a:r>
          </a:p>
          <a:p>
            <a:pPr lvl="1"/>
            <a:r>
              <a:rPr lang="sl-SI" i="1" dirty="0"/>
              <a:t>df = sqlContext.sql("SELECT * FROM &lt;UDF&gt;")</a:t>
            </a:r>
          </a:p>
          <a:p>
            <a:pPr lvl="1"/>
            <a:r>
              <a:rPr lang="sl-SI" i="1" dirty="0"/>
              <a:t>rdd.map(UDF())</a:t>
            </a:r>
          </a:p>
        </p:txBody>
      </p:sp>
    </p:spTree>
    <p:extLst>
      <p:ext uri="{BB962C8B-B14F-4D97-AF65-F5344CB8AC3E}">
        <p14:creationId xmlns:p14="http://schemas.microsoft.com/office/powerpoint/2010/main" val="389301910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1136062" y="771499"/>
            <a:ext cx="8503883" cy="895575"/>
          </a:xfrm>
        </p:spPr>
        <p:txBody>
          <a:bodyPr/>
          <a:lstStyle/>
          <a:p>
            <a:pPr lvl="0"/>
            <a:r>
              <a:rPr lang="sl-SI" dirty="0">
                <a:solidFill>
                  <a:srgbClr val="19317B"/>
                </a:solidFill>
              </a:rPr>
              <a:t>DataFrames and User Defined Functions (UDF) </a:t>
            </a:r>
            <a:r>
              <a:rPr lang="sl-SI" dirty="0">
                <a:solidFill>
                  <a:srgbClr val="FF6B19"/>
                </a:solidFill>
              </a:rPr>
              <a:t>in Spark</a:t>
            </a:r>
            <a:endParaRPr lang="en" dirty="0">
              <a:solidFill>
                <a:srgbClr val="FF6B19"/>
              </a:solidFill>
            </a:endParaRP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1136063" y="1667074"/>
            <a:ext cx="9394419" cy="5281115"/>
          </a:xfrm>
        </p:spPr>
        <p:txBody>
          <a:bodyPr>
            <a:normAutofit/>
          </a:bodyPr>
          <a:lstStyle/>
          <a:p>
            <a:r>
              <a:rPr lang="sl-SI" dirty="0"/>
              <a:t>Examples</a:t>
            </a:r>
          </a:p>
          <a:p>
            <a:pPr marL="457200" lvl="1" indent="0">
              <a:buNone/>
            </a:pPr>
            <a:r>
              <a:rPr lang="sl-SI" dirty="0">
                <a:latin typeface="Consolas" panose="020B0609020204030204" pitchFamily="49" charset="0"/>
                <a:cs typeface="Consolas" panose="020B0609020204030204" pitchFamily="49" charset="0"/>
              </a:rPr>
              <a:t>from pyspark.sql.functions import udf</a:t>
            </a:r>
          </a:p>
          <a:p>
            <a:pPr marL="457200" lvl="1" indent="0">
              <a:buNone/>
            </a:pPr>
            <a:endParaRPr lang="sl-SI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r>
              <a:rPr lang="sl-SI" dirty="0">
                <a:latin typeface="Consolas" panose="020B0609020204030204" pitchFamily="49" charset="0"/>
                <a:cs typeface="Consolas" panose="020B0609020204030204" pitchFamily="49" charset="0"/>
              </a:rPr>
              <a:t>reviewLen = udf(lambda r: len(r), IntegerType())</a:t>
            </a:r>
          </a:p>
          <a:p>
            <a:pPr marL="457200" lvl="1" indent="0">
              <a:buNone/>
            </a:pPr>
            <a:r>
              <a:rPr lang="sl-SI" dirty="0">
                <a:latin typeface="Consolas" panose="020B0609020204030204" pitchFamily="49" charset="0"/>
                <a:cs typeface="Consolas" panose="020B0609020204030204" pitchFamily="49" charset="0"/>
              </a:rPr>
              <a:t>reviewSnippet = udf(lambda r: r[0:50] + ' ...', StringType())</a:t>
            </a:r>
          </a:p>
          <a:p>
            <a:pPr marL="457200" lvl="1" indent="0">
              <a:buNone/>
            </a:pPr>
            <a:endParaRPr lang="sl-SI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r>
              <a:rPr lang="sl-SI" dirty="0">
                <a:latin typeface="Consolas" panose="020B0609020204030204" pitchFamily="49" charset="0"/>
                <a:cs typeface="Consolas" panose="020B0609020204030204" pitchFamily="49" charset="0"/>
              </a:rPr>
              <a:t>df2 = df2.withColumn('reviewLength', reviewLen('review'))</a:t>
            </a:r>
          </a:p>
          <a:p>
            <a:pPr marL="457200" lvl="1" indent="0">
              <a:buNone/>
            </a:pPr>
            <a:r>
              <a:rPr lang="sl-SI" dirty="0">
                <a:latin typeface="Consolas" panose="020B0609020204030204" pitchFamily="49" charset="0"/>
                <a:cs typeface="Consolas" panose="020B0609020204030204" pitchFamily="49" charset="0"/>
              </a:rPr>
              <a:t>df2 = df2.withColumn('reviewSnippet', reviewSnippet('review'))</a:t>
            </a:r>
          </a:p>
          <a:p>
            <a:pPr marL="457200" lvl="1" indent="0">
              <a:buNone/>
            </a:pPr>
            <a:endParaRPr lang="sl-SI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446573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1136062" y="771499"/>
            <a:ext cx="8503883" cy="895575"/>
          </a:xfrm>
        </p:spPr>
        <p:txBody>
          <a:bodyPr/>
          <a:lstStyle/>
          <a:p>
            <a:pPr lvl="0"/>
            <a:r>
              <a:rPr lang="sl-SI" dirty="0">
                <a:solidFill>
                  <a:srgbClr val="19317B"/>
                </a:solidFill>
              </a:rPr>
              <a:t>DataFrames and User Defined Functions (UDF) </a:t>
            </a:r>
            <a:r>
              <a:rPr lang="sl-SI" dirty="0">
                <a:solidFill>
                  <a:srgbClr val="FF6B19"/>
                </a:solidFill>
              </a:rPr>
              <a:t>in Spark</a:t>
            </a:r>
            <a:endParaRPr lang="en" dirty="0">
              <a:solidFill>
                <a:srgbClr val="FF6B19"/>
              </a:solidFill>
            </a:endParaRP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1136063" y="1667074"/>
            <a:ext cx="9394419" cy="5281115"/>
          </a:xfrm>
        </p:spPr>
        <p:txBody>
          <a:bodyPr>
            <a:normAutofit/>
          </a:bodyPr>
          <a:lstStyle/>
          <a:p>
            <a:r>
              <a:rPr lang="sl-SI" dirty="0"/>
              <a:t>Examples</a:t>
            </a:r>
          </a:p>
          <a:p>
            <a:pPr marL="457200" lvl="1" indent="0">
              <a:buNone/>
            </a:pPr>
            <a:r>
              <a:rPr lang="sl-SI" dirty="0">
                <a:latin typeface="Consolas" panose="020B0609020204030204" pitchFamily="49" charset="0"/>
                <a:cs typeface="Consolas" panose="020B0609020204030204" pitchFamily="49" charset="0"/>
              </a:rPr>
              <a:t>def words(review, type = 'positive'):</a:t>
            </a:r>
          </a:p>
          <a:p>
            <a:pPr marL="457200" lvl="1" indent="0">
              <a:buNone/>
            </a:pPr>
            <a:r>
              <a:rPr lang="sl-SI" dirty="0">
                <a:latin typeface="Consolas" panose="020B0609020204030204" pitchFamily="49" charset="0"/>
                <a:cs typeface="Consolas" panose="020B0609020204030204" pitchFamily="49" charset="0"/>
              </a:rPr>
              <a:t>  sentimentWords = ['good', 'great', 'nice', 'awesome']</a:t>
            </a:r>
          </a:p>
          <a:p>
            <a:pPr marL="457200" lvl="1" indent="0">
              <a:buNone/>
            </a:pPr>
            <a:r>
              <a:rPr lang="sl-SI" dirty="0">
                <a:latin typeface="Consolas" panose="020B0609020204030204" pitchFamily="49" charset="0"/>
                <a:cs typeface="Consolas" panose="020B0609020204030204" pitchFamily="49" charset="0"/>
              </a:rPr>
              <a:t>  if type == 'negative':</a:t>
            </a:r>
          </a:p>
          <a:p>
            <a:pPr marL="457200" lvl="1" indent="0">
              <a:buNone/>
            </a:pPr>
            <a:r>
              <a:rPr lang="sl-SI" dirty="0">
                <a:latin typeface="Consolas" panose="020B0609020204030204" pitchFamily="49" charset="0"/>
                <a:cs typeface="Consolas" panose="020B0609020204030204" pitchFamily="49" charset="0"/>
              </a:rPr>
              <a:t>    sentimentWords = ['bad', 'worst', 'ugly', 'scary']</a:t>
            </a:r>
          </a:p>
          <a:p>
            <a:pPr marL="457200" lvl="1" indent="0">
              <a:buNone/>
            </a:pPr>
            <a:r>
              <a:rPr lang="sl-SI" dirty="0">
                <a:latin typeface="Consolas" panose="020B0609020204030204" pitchFamily="49" charset="0"/>
                <a:cs typeface="Consolas" panose="020B0609020204030204" pitchFamily="49" charset="0"/>
              </a:rPr>
              <a:t>  return sum(map(lambda w: review.count(w), sentimentWords))</a:t>
            </a:r>
          </a:p>
          <a:p>
            <a:pPr marL="457200" lvl="1" indent="0">
              <a:buNone/>
            </a:pPr>
            <a:endParaRPr lang="sl-SI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r>
              <a:rPr lang="sl-SI" dirty="0">
                <a:latin typeface="Consolas" panose="020B0609020204030204" pitchFamily="49" charset="0"/>
                <a:cs typeface="Consolas" panose="020B0609020204030204" pitchFamily="49" charset="0"/>
              </a:rPr>
              <a:t>positiveWords = udf(lambda r: words(r), IntegerType())</a:t>
            </a:r>
          </a:p>
          <a:p>
            <a:pPr marL="457200" lvl="1" indent="0">
              <a:buNone/>
            </a:pPr>
            <a:r>
              <a:rPr lang="sl-SI" dirty="0">
                <a:latin typeface="Consolas" panose="020B0609020204030204" pitchFamily="49" charset="0"/>
                <a:cs typeface="Consolas" panose="020B0609020204030204" pitchFamily="49" charset="0"/>
              </a:rPr>
              <a:t>negativeWords = udf(lambda r: words(r, 'negative'), IntegerType())</a:t>
            </a:r>
          </a:p>
          <a:p>
            <a:pPr marL="457200" lvl="1" indent="0">
              <a:buNone/>
            </a:pPr>
            <a:r>
              <a:rPr lang="sl-SI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</a:p>
          <a:p>
            <a:pPr marL="457200" lvl="1" indent="0">
              <a:buNone/>
            </a:pPr>
            <a:r>
              <a:rPr lang="sl-SI" dirty="0">
                <a:latin typeface="Consolas" panose="020B0609020204030204" pitchFamily="49" charset="0"/>
                <a:cs typeface="Consolas" panose="020B0609020204030204" pitchFamily="49" charset="0"/>
              </a:rPr>
              <a:t>df2 = df2.withColumn('positiveWords', positiveWords('review'))</a:t>
            </a:r>
          </a:p>
          <a:p>
            <a:pPr marL="457200" lvl="1" indent="0">
              <a:buNone/>
            </a:pPr>
            <a:r>
              <a:rPr lang="sl-SI" dirty="0">
                <a:latin typeface="Consolas" panose="020B0609020204030204" pitchFamily="49" charset="0"/>
                <a:cs typeface="Consolas" panose="020B0609020204030204" pitchFamily="49" charset="0"/>
              </a:rPr>
              <a:t>df2 = df2.withColumn('negativeWords', negativeWords('review'))</a:t>
            </a:r>
          </a:p>
          <a:p>
            <a:pPr marL="457200" lvl="1" indent="0">
              <a:buNone/>
            </a:pPr>
            <a:endParaRPr lang="sl-SI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r>
              <a:rPr lang="sl-SI" dirty="0">
                <a:latin typeface="Consolas" panose="020B0609020204030204" pitchFamily="49" charset="0"/>
                <a:cs typeface="Consolas" panose="020B0609020204030204" pitchFamily="49" charset="0"/>
              </a:rPr>
              <a:t>df2 = df2.drop('review')</a:t>
            </a:r>
          </a:p>
        </p:txBody>
      </p:sp>
    </p:spTree>
    <p:extLst>
      <p:ext uri="{BB962C8B-B14F-4D97-AF65-F5344CB8AC3E}">
        <p14:creationId xmlns:p14="http://schemas.microsoft.com/office/powerpoint/2010/main" val="301049554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1136062" y="771499"/>
            <a:ext cx="8503883" cy="895575"/>
          </a:xfrm>
        </p:spPr>
        <p:txBody>
          <a:bodyPr/>
          <a:lstStyle/>
          <a:p>
            <a:pPr lvl="0"/>
            <a:r>
              <a:rPr lang="sl-SI" dirty="0">
                <a:solidFill>
                  <a:srgbClr val="19317B"/>
                </a:solidFill>
              </a:rPr>
              <a:t>DataFrames and User Defined Functions (UDF) </a:t>
            </a:r>
            <a:r>
              <a:rPr lang="sl-SI" dirty="0">
                <a:solidFill>
                  <a:srgbClr val="FF6B19"/>
                </a:solidFill>
              </a:rPr>
              <a:t>in Spark</a:t>
            </a:r>
            <a:endParaRPr lang="en" dirty="0">
              <a:solidFill>
                <a:srgbClr val="FF6B19"/>
              </a:solidFill>
            </a:endParaRP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1136063" y="1667074"/>
            <a:ext cx="9394419" cy="5281115"/>
          </a:xfrm>
        </p:spPr>
        <p:txBody>
          <a:bodyPr>
            <a:normAutofit/>
          </a:bodyPr>
          <a:lstStyle/>
          <a:p>
            <a:r>
              <a:rPr lang="sl-SI" dirty="0"/>
              <a:t>Examples</a:t>
            </a:r>
          </a:p>
          <a:p>
            <a:pPr marL="457200" lvl="1" indent="0">
              <a:buNone/>
            </a:pPr>
            <a:r>
              <a:rPr lang="sl-SI" dirty="0">
                <a:latin typeface="Consolas" panose="020B0609020204030204" pitchFamily="49" charset="0"/>
                <a:cs typeface="Consolas" panose="020B0609020204030204" pitchFamily="49" charset="0"/>
              </a:rPr>
              <a:t>df2.cache().show()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5194F6-E6FC-DE4F-9471-9838797523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1730" y="2067874"/>
            <a:ext cx="6604606" cy="4689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884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1136062" y="771499"/>
            <a:ext cx="8503883" cy="895575"/>
          </a:xfrm>
        </p:spPr>
        <p:txBody>
          <a:bodyPr/>
          <a:lstStyle/>
          <a:p>
            <a:pPr lvl="0"/>
            <a:r>
              <a:rPr lang="sl-SI" dirty="0">
                <a:solidFill>
                  <a:srgbClr val="19317B"/>
                </a:solidFill>
              </a:rPr>
              <a:t>Spark SQL </a:t>
            </a:r>
            <a:r>
              <a:rPr lang="sl-SI" dirty="0">
                <a:solidFill>
                  <a:srgbClr val="FF6B19"/>
                </a:solidFill>
              </a:rPr>
              <a:t>DataFrame operations</a:t>
            </a:r>
            <a:endParaRPr lang="en" dirty="0">
              <a:solidFill>
                <a:srgbClr val="FF6B19"/>
              </a:solidFill>
            </a:endParaRP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1136063" y="1667074"/>
            <a:ext cx="9394419" cy="5281115"/>
          </a:xfrm>
        </p:spPr>
        <p:txBody>
          <a:bodyPr>
            <a:normAutofit/>
          </a:bodyPr>
          <a:lstStyle/>
          <a:p>
            <a:r>
              <a:rPr lang="sl-SI" dirty="0"/>
              <a:t>Examples</a:t>
            </a:r>
          </a:p>
          <a:p>
            <a:pPr marL="457200" lvl="1" indent="0">
              <a:buNone/>
            </a:pPr>
            <a:r>
              <a:rPr lang="sl-SI" dirty="0">
                <a:latin typeface="Consolas" panose="020B0609020204030204" pitchFamily="49" charset="0"/>
                <a:cs typeface="Consolas" panose="020B0609020204030204" pitchFamily="49" charset="0"/>
              </a:rPr>
              <a:t>df2.select('sentiment', 'positiveWords').show(3)</a:t>
            </a:r>
          </a:p>
          <a:p>
            <a:pPr marL="457200" lvl="1" indent="0">
              <a:buNone/>
            </a:pPr>
            <a:endParaRPr lang="sl-SI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r>
              <a:rPr lang="sl-SI" dirty="0">
                <a:latin typeface="Consolas" panose="020B0609020204030204" pitchFamily="49" charset="0"/>
                <a:cs typeface="Consolas" panose="020B0609020204030204" pitchFamily="49" charset="0"/>
              </a:rPr>
              <a:t>df2.select(df2['sentiment'], df2['positiveWords']).show(3)</a:t>
            </a:r>
          </a:p>
          <a:p>
            <a:pPr marL="457200" lvl="1" indent="0">
              <a:buNone/>
            </a:pPr>
            <a:endParaRPr lang="sl-SI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r>
              <a:rPr lang="sl-SI" dirty="0">
                <a:latin typeface="Consolas" panose="020B0609020204030204" pitchFamily="49" charset="0"/>
                <a:cs typeface="Consolas" panose="020B0609020204030204" pitchFamily="49" charset="0"/>
              </a:rPr>
              <a:t>df2.select(df2['sentiment'], df2['positiveWords']). \</a:t>
            </a:r>
          </a:p>
          <a:p>
            <a:pPr marL="457200" lvl="1" indent="0">
              <a:buNone/>
            </a:pPr>
            <a:r>
              <a:rPr lang="sl-SI" dirty="0">
                <a:latin typeface="Consolas" panose="020B0609020204030204" pitchFamily="49" charset="0"/>
                <a:cs typeface="Consolas" panose="020B0609020204030204" pitchFamily="49" charset="0"/>
              </a:rPr>
              <a:t>	filter(df2['positiveWords'] &gt; 10).show(3)</a:t>
            </a:r>
          </a:p>
          <a:p>
            <a:pPr marL="457200" lvl="1" indent="0">
              <a:buNone/>
            </a:pPr>
            <a:endParaRPr lang="sl-SI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r>
              <a:rPr lang="sl-SI" dirty="0">
                <a:latin typeface="Consolas" panose="020B0609020204030204" pitchFamily="49" charset="0"/>
                <a:cs typeface="Consolas" panose="020B0609020204030204" pitchFamily="49" charset="0"/>
              </a:rPr>
              <a:t>df2.groupBy('sentiment').count().show()</a:t>
            </a:r>
          </a:p>
          <a:p>
            <a:pPr marL="457200" lvl="1" indent="0">
              <a:buNone/>
            </a:pPr>
            <a:endParaRPr lang="sl-SI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r>
              <a:rPr lang="sl-SI" dirty="0">
                <a:latin typeface="Consolas" panose="020B0609020204030204" pitchFamily="49" charset="0"/>
                <a:cs typeface="Consolas" panose="020B0609020204030204" pitchFamily="49" charset="0"/>
              </a:rPr>
              <a:t>df2.summary().show()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D9A8AD-71A6-0048-8A90-14852701B2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4155" y="825976"/>
            <a:ext cx="1944216" cy="12805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1C74E1F-14B9-F941-8EF1-4791D465D0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4058" y="4427909"/>
            <a:ext cx="1612776" cy="13215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55E6C2D-6305-7345-82E2-DBA51DBBDE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27714" y="2188913"/>
            <a:ext cx="1871464" cy="126599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3B66790-5801-FC4D-A76A-F2C15BF2B3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55509" y="3454903"/>
            <a:ext cx="1968872" cy="132520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2C34B08-EF96-E648-A1A8-3E5DF59417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77754" y="5749488"/>
            <a:ext cx="5054597" cy="1720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4758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sl-SI" dirty="0">
                <a:solidFill>
                  <a:srgbClr val="19317B"/>
                </a:solidFill>
              </a:rPr>
              <a:t>Apache Spark </a:t>
            </a:r>
            <a:r>
              <a:rPr lang="sl-SI" dirty="0">
                <a:solidFill>
                  <a:srgbClr val="FF6B19"/>
                </a:solidFill>
              </a:rPr>
              <a:t>Use cases</a:t>
            </a:r>
            <a:endParaRPr lang="en" dirty="0">
              <a:solidFill>
                <a:srgbClr val="FF6B19"/>
              </a:solidFill>
            </a:endParaRP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sl-SI" dirty="0"/>
              <a:t>Logs processing (Uber) </a:t>
            </a:r>
          </a:p>
          <a:p>
            <a:r>
              <a:rPr lang="sl-SI" dirty="0"/>
              <a:t>Event detection and real-time analysis</a:t>
            </a:r>
          </a:p>
          <a:p>
            <a:r>
              <a:rPr lang="sl-SI" dirty="0"/>
              <a:t>Interactive analysis</a:t>
            </a:r>
          </a:p>
          <a:p>
            <a:r>
              <a:rPr lang="sl-SI" dirty="0"/>
              <a:t>Latency reduction</a:t>
            </a:r>
          </a:p>
          <a:p>
            <a:r>
              <a:rPr lang="sl-SI" dirty="0"/>
              <a:t>Advanced ad-targeting (Yahoo!)</a:t>
            </a:r>
          </a:p>
          <a:p>
            <a:r>
              <a:rPr lang="sl-SI" dirty="0"/>
              <a:t>Recommendation systems (Netflix, Pinterest)</a:t>
            </a:r>
          </a:p>
          <a:p>
            <a:r>
              <a:rPr lang="sl-SI" dirty="0"/>
              <a:t>Fraud detection</a:t>
            </a:r>
          </a:p>
          <a:p>
            <a:r>
              <a:rPr lang="sl-SI" dirty="0"/>
              <a:t>Sentiment analysis (Twitter)</a:t>
            </a:r>
          </a:p>
          <a:p>
            <a:r>
              <a:rPr lang="sl-SI" dirty="0"/>
              <a:t>...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4FABAB-C58B-E749-B85E-D37ED3C795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1670" y="1467285"/>
            <a:ext cx="5596127" cy="2888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13108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1136062" y="771499"/>
            <a:ext cx="8503883" cy="895575"/>
          </a:xfrm>
        </p:spPr>
        <p:txBody>
          <a:bodyPr/>
          <a:lstStyle/>
          <a:p>
            <a:pPr lvl="0"/>
            <a:r>
              <a:rPr lang="sl-SI" dirty="0">
                <a:solidFill>
                  <a:srgbClr val="19317B"/>
                </a:solidFill>
              </a:rPr>
              <a:t>Spark SQL </a:t>
            </a:r>
            <a:r>
              <a:rPr lang="sl-SI" dirty="0">
                <a:solidFill>
                  <a:srgbClr val="FF6B19"/>
                </a:solidFill>
              </a:rPr>
              <a:t>SQL operations</a:t>
            </a:r>
            <a:endParaRPr lang="en" dirty="0">
              <a:solidFill>
                <a:srgbClr val="FF6B19"/>
              </a:solidFill>
            </a:endParaRP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1136063" y="1667074"/>
            <a:ext cx="9394419" cy="5281115"/>
          </a:xfrm>
        </p:spPr>
        <p:txBody>
          <a:bodyPr>
            <a:normAutofit/>
          </a:bodyPr>
          <a:lstStyle/>
          <a:p>
            <a:r>
              <a:rPr lang="sl-SI" dirty="0"/>
              <a:t>Examples</a:t>
            </a:r>
          </a:p>
          <a:p>
            <a:pPr marL="457200" lvl="1" indent="0">
              <a:buNone/>
            </a:pPr>
            <a:r>
              <a:rPr lang="sl-SI" dirty="0">
                <a:latin typeface="Consolas" panose="020B0609020204030204" pitchFamily="49" charset="0"/>
                <a:cs typeface="Consolas" panose="020B0609020204030204" pitchFamily="49" charset="0"/>
              </a:rPr>
              <a:t>df2.createOrReplaceTempView('imdb')</a:t>
            </a:r>
          </a:p>
          <a:p>
            <a:pPr marL="457200" lvl="1" indent="0">
              <a:buNone/>
            </a:pPr>
            <a:endParaRPr lang="sl-SI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r>
              <a:rPr lang="sl-SI" dirty="0">
                <a:latin typeface="Consolas" panose="020B0609020204030204" pitchFamily="49" charset="0"/>
                <a:cs typeface="Consolas" panose="020B0609020204030204" pitchFamily="49" charset="0"/>
              </a:rPr>
              <a:t>sqlContext.sql('SELECT * FROM imdb WHERE positiveWords &gt; 10 LIMIT 5').show()</a:t>
            </a:r>
          </a:p>
          <a:p>
            <a:pPr marL="457200" lvl="1" indent="0">
              <a:buNone/>
            </a:pPr>
            <a:endParaRPr lang="sl-SI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endParaRPr lang="sl-SI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endParaRPr lang="sl-SI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endParaRPr lang="sl-SI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endParaRPr lang="sl-SI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r>
              <a:rPr lang="sl-SI" dirty="0">
                <a:latin typeface="Consolas" panose="020B0609020204030204" pitchFamily="49" charset="0"/>
                <a:cs typeface="Consolas" panose="020B0609020204030204" pitchFamily="49" charset="0"/>
              </a:rPr>
              <a:t>sqlContext.sql('SELECT sentiment, count(*) FROM imdb GROUP BY sentiment').show()</a:t>
            </a:r>
          </a:p>
          <a:p>
            <a:pPr marL="457200" lvl="1" indent="0">
              <a:buNone/>
            </a:pPr>
            <a:endParaRPr lang="sl-SI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endParaRPr lang="sl-SI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endParaRPr lang="sl-SI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endParaRPr lang="sl-SI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3181262-2449-BA43-8EE2-9DCB36A3F5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7634" y="3203773"/>
            <a:ext cx="5591522" cy="17282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0E9BBFF-8F66-FA4C-A5C5-60B3570EE7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7754" y="5321302"/>
            <a:ext cx="2133600" cy="148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85675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1136063" y="1012054"/>
            <a:ext cx="8503883" cy="895575"/>
          </a:xfrm>
        </p:spPr>
        <p:txBody>
          <a:bodyPr/>
          <a:lstStyle/>
          <a:p>
            <a:pPr lvl="0" algn="ctr"/>
            <a:r>
              <a:rPr lang="sl-SI" sz="3600" dirty="0">
                <a:solidFill>
                  <a:srgbClr val="19317B"/>
                </a:solidFill>
              </a:rPr>
              <a:t>Lab </a:t>
            </a:r>
            <a:r>
              <a:rPr lang="sl-SI" sz="3600" dirty="0">
                <a:solidFill>
                  <a:srgbClr val="FF6B19"/>
                </a:solidFill>
              </a:rPr>
              <a:t>exercises - Jupyter</a:t>
            </a:r>
            <a:endParaRPr lang="en" sz="3600" dirty="0">
              <a:solidFill>
                <a:srgbClr val="FF6B19"/>
              </a:solidFill>
            </a:endParaRP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1136063" y="1979637"/>
            <a:ext cx="8503883" cy="4216881"/>
          </a:xfrm>
        </p:spPr>
        <p:txBody>
          <a:bodyPr/>
          <a:lstStyle/>
          <a:p>
            <a:r>
              <a:rPr lang="sl-SI" dirty="0"/>
              <a:t>Run jupyter notebook command in the project folder and run notebooks from notebooks folder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AADDD3-2963-F44C-98CD-79A1ADD561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5506" y="3131765"/>
            <a:ext cx="7200800" cy="394006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BF52552-3F90-334F-BAC5-6754016B2B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1490" y="2843733"/>
            <a:ext cx="7759700" cy="254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628DFC7-F76A-184D-AC77-C47C9D05733D}"/>
              </a:ext>
            </a:extLst>
          </p:cNvPr>
          <p:cNvSpPr/>
          <p:nvPr/>
        </p:nvSpPr>
        <p:spPr>
          <a:xfrm>
            <a:off x="2321570" y="5868069"/>
            <a:ext cx="6048672" cy="28963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I"/>
          </a:p>
        </p:txBody>
      </p:sp>
    </p:spTree>
    <p:extLst>
      <p:ext uri="{BB962C8B-B14F-4D97-AF65-F5344CB8AC3E}">
        <p14:creationId xmlns:p14="http://schemas.microsoft.com/office/powerpoint/2010/main" val="207527055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 algn="ctr"/>
            <a:r>
              <a:rPr lang="sl-SI" sz="3600" dirty="0">
                <a:solidFill>
                  <a:srgbClr val="19317B"/>
                </a:solidFill>
              </a:rPr>
              <a:t>Challenge </a:t>
            </a:r>
            <a:r>
              <a:rPr lang="sl-SI" sz="3600" dirty="0">
                <a:solidFill>
                  <a:srgbClr val="FF6B19"/>
                </a:solidFill>
              </a:rPr>
              <a:t>exercises</a:t>
            </a:r>
            <a:endParaRPr lang="en" sz="3600" dirty="0">
              <a:solidFill>
                <a:srgbClr val="FF6B19"/>
              </a:solidFill>
            </a:endParaRP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1136063" y="2420474"/>
            <a:ext cx="8503883" cy="4216881"/>
          </a:xfrm>
        </p:spPr>
        <p:txBody>
          <a:bodyPr>
            <a:normAutofit lnSpcReduction="10000"/>
          </a:bodyPr>
          <a:lstStyle/>
          <a:p>
            <a:r>
              <a:rPr lang="sl-SI" dirty="0"/>
              <a:t>Run </a:t>
            </a:r>
            <a:r>
              <a:rPr lang="sl-SI" dirty="0">
                <a:solidFill>
                  <a:srgbClr val="FF6B19"/>
                </a:solidFill>
              </a:rPr>
              <a:t>Lab 1</a:t>
            </a:r>
            <a:r>
              <a:rPr lang="sl-SI" dirty="0"/>
              <a:t> notebook</a:t>
            </a:r>
          </a:p>
          <a:p>
            <a:pPr lvl="1"/>
            <a:r>
              <a:rPr lang="sl-SI" dirty="0"/>
              <a:t>Run it using embedded Spark within PySpark</a:t>
            </a:r>
          </a:p>
          <a:p>
            <a:pPr lvl="1"/>
            <a:r>
              <a:rPr lang="sl-SI" dirty="0"/>
              <a:t>Setup a Spark cluster and run Lab 1 script using it (</a:t>
            </a:r>
            <a:r>
              <a:rPr lang="sl-SI" b="1" dirty="0"/>
              <a:t>check further slides</a:t>
            </a:r>
            <a:r>
              <a:rPr lang="sl-SI" dirty="0"/>
              <a:t>)</a:t>
            </a:r>
          </a:p>
          <a:p>
            <a:r>
              <a:rPr lang="sl-SI" dirty="0"/>
              <a:t>Solve </a:t>
            </a:r>
            <a:r>
              <a:rPr lang="sl-SI" dirty="0">
                <a:solidFill>
                  <a:srgbClr val="FF6B19"/>
                </a:solidFill>
              </a:rPr>
              <a:t>Spark Pi</a:t>
            </a:r>
            <a:r>
              <a:rPr lang="sl-SI" dirty="0"/>
              <a:t> notebook</a:t>
            </a:r>
          </a:p>
          <a:p>
            <a:r>
              <a:rPr lang="sl-SI" dirty="0"/>
              <a:t>Solve </a:t>
            </a:r>
            <a:r>
              <a:rPr lang="sl-SI" dirty="0">
                <a:solidFill>
                  <a:srgbClr val="FF6B19"/>
                </a:solidFill>
              </a:rPr>
              <a:t>Lab 2</a:t>
            </a:r>
            <a:r>
              <a:rPr lang="sl-SI" dirty="0"/>
              <a:t> notebook challenge</a:t>
            </a:r>
          </a:p>
          <a:p>
            <a:endParaRPr lang="sl-SI" dirty="0"/>
          </a:p>
          <a:p>
            <a:r>
              <a:rPr lang="sl-SI" dirty="0"/>
              <a:t>Train a classifier to predict movie review sentiment</a:t>
            </a:r>
          </a:p>
          <a:p>
            <a:pPr lvl="1"/>
            <a:r>
              <a:rPr lang="sl-SI" dirty="0"/>
              <a:t>Use the provided </a:t>
            </a:r>
            <a:r>
              <a:rPr lang="sl-SI" i="1" dirty="0"/>
              <a:t>IMBD reviews.csv </a:t>
            </a:r>
            <a:r>
              <a:rPr lang="sl-SI" dirty="0"/>
              <a:t>data an split it to train and test set</a:t>
            </a:r>
          </a:p>
          <a:p>
            <a:pPr lvl="1"/>
            <a:r>
              <a:rPr lang="sl-SI" dirty="0"/>
              <a:t>Extract features (e.g. TF-IDF), train model (e.g. SVM) and test it</a:t>
            </a:r>
          </a:p>
          <a:p>
            <a:pPr lvl="1"/>
            <a:r>
              <a:rPr lang="sl-SI" dirty="0"/>
              <a:t>See MLlib documentation at </a:t>
            </a:r>
            <a:r>
              <a:rPr lang="sl-SI" dirty="0">
                <a:hlinkClick r:id="rId3"/>
              </a:rPr>
              <a:t>https://spark.apache.org/docs/latest/ml-guide.html</a:t>
            </a:r>
            <a:r>
              <a:rPr lang="sl-SI" dirty="0"/>
              <a:t> </a:t>
            </a:r>
          </a:p>
          <a:p>
            <a:pPr lvl="1"/>
            <a:endParaRPr lang="sl-SI" dirty="0"/>
          </a:p>
          <a:p>
            <a:r>
              <a:rPr lang="sl-SI" dirty="0"/>
              <a:t>Try using </a:t>
            </a:r>
            <a:r>
              <a:rPr lang="sl-SI" dirty="0">
                <a:solidFill>
                  <a:srgbClr val="FF6B19"/>
                </a:solidFill>
              </a:rPr>
              <a:t>Spark on an HPC </a:t>
            </a:r>
            <a:r>
              <a:rPr lang="sl-SI" dirty="0"/>
              <a:t>(</a:t>
            </a:r>
            <a:r>
              <a:rPr lang="sl-SI" b="1" dirty="0"/>
              <a:t>check further slides</a:t>
            </a:r>
            <a:r>
              <a:rPr lang="sl-SI" dirty="0"/>
              <a:t>) </a:t>
            </a:r>
            <a:r>
              <a:rPr lang="sl-SI" dirty="0">
                <a:solidFill>
                  <a:srgbClr val="FF6B19"/>
                </a:solidFill>
              </a:rPr>
              <a:t>(why not offered by default in HPCs?)</a:t>
            </a:r>
          </a:p>
        </p:txBody>
      </p:sp>
    </p:spTree>
    <p:extLst>
      <p:ext uri="{BB962C8B-B14F-4D97-AF65-F5344CB8AC3E}">
        <p14:creationId xmlns:p14="http://schemas.microsoft.com/office/powerpoint/2010/main" val="50998932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1136063" y="1043533"/>
            <a:ext cx="8503883" cy="895575"/>
          </a:xfrm>
        </p:spPr>
        <p:txBody>
          <a:bodyPr/>
          <a:lstStyle/>
          <a:p>
            <a:pPr lvl="0" algn="ctr"/>
            <a:r>
              <a:rPr lang="sl-SI" sz="3600" dirty="0"/>
              <a:t>Lab 1 </a:t>
            </a:r>
            <a:r>
              <a:rPr lang="sl-SI" sz="3600" dirty="0">
                <a:solidFill>
                  <a:srgbClr val="FF6B19"/>
                </a:solidFill>
              </a:rPr>
              <a:t>– Spark cluster submit</a:t>
            </a:r>
            <a:endParaRPr lang="en" sz="3600" dirty="0">
              <a:solidFill>
                <a:srgbClr val="FF6B19"/>
              </a:solidFill>
            </a:endParaRP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1136063" y="3595404"/>
            <a:ext cx="8503883" cy="3496801"/>
          </a:xfrm>
        </p:spPr>
        <p:txBody>
          <a:bodyPr>
            <a:normAutofit/>
          </a:bodyPr>
          <a:lstStyle/>
          <a:p>
            <a:r>
              <a:rPr lang="sl-SI" dirty="0"/>
              <a:t>Download and unpack Spark binaries</a:t>
            </a:r>
          </a:p>
          <a:p>
            <a:pPr lvl="1"/>
            <a:r>
              <a:rPr lang="sl-SI" dirty="0">
                <a:hlinkClick r:id="rId3"/>
              </a:rPr>
              <a:t>https://downloads.apache.org/spark/spark-3.1.1/spark-3.1.1-bin-hadoop2.7.tgz</a:t>
            </a:r>
            <a:endParaRPr lang="sl-SI" dirty="0"/>
          </a:p>
          <a:p>
            <a:r>
              <a:rPr lang="sl-SI" dirty="0"/>
              <a:t>Start master node</a:t>
            </a:r>
          </a:p>
          <a:p>
            <a:pPr marL="457200" lvl="1" indent="0">
              <a:buNone/>
            </a:pPr>
            <a:r>
              <a:rPr lang="sl-SI" dirty="0">
                <a:latin typeface="Consolas" panose="020B0609020204030204" pitchFamily="49" charset="0"/>
                <a:cs typeface="Consolas" panose="020B0609020204030204" pitchFamily="49" charset="0"/>
              </a:rPr>
              <a:t>./sbin/start-master.sh</a:t>
            </a:r>
          </a:p>
          <a:p>
            <a:pPr lvl="1"/>
            <a:r>
              <a:rPr lang="sl-SI" dirty="0">
                <a:latin typeface="Consolas" panose="020B0609020204030204" pitchFamily="49" charset="0"/>
                <a:cs typeface="Consolas" panose="020B0609020204030204" pitchFamily="49" charset="0"/>
              </a:rPr>
              <a:t>Check log to find out Spark master endpoint and Web UI URL</a:t>
            </a:r>
          </a:p>
          <a:p>
            <a:r>
              <a:rPr lang="sl-SI" dirty="0">
                <a:latin typeface="Consolas" panose="020B0609020204030204" pitchFamily="49" charset="0"/>
                <a:cs typeface="Consolas" panose="020B0609020204030204" pitchFamily="49" charset="0"/>
              </a:rPr>
              <a:t>Start worker nodes</a:t>
            </a:r>
          </a:p>
          <a:p>
            <a:pPr marL="457200" lvl="1" indent="0">
              <a:buNone/>
            </a:pPr>
            <a:r>
              <a:rPr lang="sl-SI" dirty="0">
                <a:latin typeface="Consolas" panose="020B0609020204030204" pitchFamily="49" charset="0"/>
                <a:cs typeface="Consolas" panose="020B0609020204030204" pitchFamily="49" charset="0"/>
              </a:rPr>
              <a:t>SPARK_WORKER_INSTANCES=1 SPARK_WORKER_CORES=1 SPARK_WORKER_MEMORY=2g ./sbin/start-slave.sh spark://localhost:7077</a:t>
            </a:r>
          </a:p>
          <a:p>
            <a:r>
              <a:rPr lang="sl-SI" dirty="0">
                <a:latin typeface="Consolas" panose="020B0609020204030204" pitchFamily="49" charset="0"/>
                <a:cs typeface="Consolas" panose="020B0609020204030204" pitchFamily="49" charset="0"/>
              </a:rPr>
              <a:t>Update Lab 1 notebook (</a:t>
            </a:r>
            <a:r>
              <a:rPr lang="sl-SI" i="1" dirty="0">
                <a:latin typeface="Consolas" panose="020B0609020204030204" pitchFamily="49" charset="0"/>
                <a:cs typeface="Consolas" panose="020B0609020204030204" pitchFamily="49" charset="0"/>
              </a:rPr>
              <a:t>SparkConf</a:t>
            </a:r>
            <a:r>
              <a:rPr lang="sl-SI" dirty="0">
                <a:latin typeface="Consolas" panose="020B0609020204030204" pitchFamily="49" charset="0"/>
                <a:cs typeface="Consolas" panose="020B0609020204030204" pitchFamily="49" charset="0"/>
              </a:rPr>
              <a:t>) and save it as Python script</a:t>
            </a:r>
          </a:p>
          <a:p>
            <a:pPr lvl="1"/>
            <a:endParaRPr lang="sl-SI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3611523-7F32-104F-8DC3-DFE2AC7F56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9922" y="1939108"/>
            <a:ext cx="4536504" cy="2003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77704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1136063" y="1043533"/>
            <a:ext cx="8503883" cy="895575"/>
          </a:xfrm>
        </p:spPr>
        <p:txBody>
          <a:bodyPr/>
          <a:lstStyle/>
          <a:p>
            <a:pPr lvl="0" algn="ctr"/>
            <a:r>
              <a:rPr lang="sl-SI" sz="3600" dirty="0"/>
              <a:t>Lab 1 </a:t>
            </a:r>
            <a:r>
              <a:rPr lang="sl-SI" sz="3600" dirty="0">
                <a:solidFill>
                  <a:srgbClr val="FF6B19"/>
                </a:solidFill>
              </a:rPr>
              <a:t>– Spark cluster submit</a:t>
            </a:r>
            <a:endParaRPr lang="en" sz="3600" dirty="0">
              <a:solidFill>
                <a:srgbClr val="FF6B19"/>
              </a:solidFill>
            </a:endParaRP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1136063" y="2123653"/>
            <a:ext cx="8503883" cy="4216881"/>
          </a:xfrm>
        </p:spPr>
        <p:txBody>
          <a:bodyPr>
            <a:normAutofit/>
          </a:bodyPr>
          <a:lstStyle/>
          <a:p>
            <a:r>
              <a:rPr lang="sl-SI" dirty="0"/>
              <a:t>Submit script as a Spark job</a:t>
            </a:r>
          </a:p>
          <a:p>
            <a:pPr marL="457200" lvl="1" indent="0">
              <a:buNone/>
            </a:pPr>
            <a:r>
              <a:rPr lang="sl-SI" dirty="0">
                <a:latin typeface="Consolas" panose="020B0609020204030204" pitchFamily="49" charset="0"/>
                <a:cs typeface="Consolas" panose="020B0609020204030204" pitchFamily="49" charset="0"/>
              </a:rPr>
              <a:t>./bin/spark-submit --master spark://localhost:7077 Lab-1.py</a:t>
            </a:r>
          </a:p>
          <a:p>
            <a:pPr lvl="1"/>
            <a:r>
              <a:rPr lang="en-GB" dirty="0"/>
              <a:t>Observe the driver output</a:t>
            </a:r>
          </a:p>
          <a:p>
            <a:pPr lvl="1"/>
            <a:endParaRPr lang="en-GB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Stopping Spark</a:t>
            </a:r>
          </a:p>
          <a:p>
            <a:pPr lvl="1"/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Stop driver</a:t>
            </a:r>
          </a:p>
          <a:p>
            <a:pPr lvl="1"/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Stop slaves</a:t>
            </a:r>
          </a:p>
          <a:p>
            <a:pPr marL="457200" lvl="1" indent="0">
              <a:buNone/>
            </a:pP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	SPARK_WORKER_INSTANCES=1 SPARK_WORKER_CORES=1 SPARK_WORKER_MEMORY=2g ./</a:t>
            </a:r>
            <a:r>
              <a:rPr lang="en-GB" dirty="0" err="1">
                <a:latin typeface="Consolas" panose="020B0609020204030204" pitchFamily="49" charset="0"/>
                <a:cs typeface="Consolas" panose="020B0609020204030204" pitchFamily="49" charset="0"/>
              </a:rPr>
              <a:t>sbin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/stop-</a:t>
            </a:r>
            <a:r>
              <a:rPr lang="en-GB" dirty="0" err="1">
                <a:latin typeface="Consolas" panose="020B0609020204030204" pitchFamily="49" charset="0"/>
                <a:cs typeface="Consolas" panose="020B0609020204030204" pitchFamily="49" charset="0"/>
              </a:rPr>
              <a:t>slave.sh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 spark://localhost:7077</a:t>
            </a:r>
          </a:p>
          <a:p>
            <a:pPr lvl="1"/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Stop master</a:t>
            </a:r>
          </a:p>
          <a:p>
            <a:pPr marL="457200" lvl="1" indent="0">
              <a:buNone/>
            </a:pP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	./</a:t>
            </a:r>
            <a:r>
              <a:rPr lang="en-GB" dirty="0" err="1">
                <a:latin typeface="Consolas" panose="020B0609020204030204" pitchFamily="49" charset="0"/>
                <a:cs typeface="Consolas" panose="020B0609020204030204" pitchFamily="49" charset="0"/>
              </a:rPr>
              <a:t>sbin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/stop-</a:t>
            </a:r>
            <a:r>
              <a:rPr lang="en-GB" dirty="0" err="1">
                <a:latin typeface="Consolas" panose="020B0609020204030204" pitchFamily="49" charset="0"/>
                <a:cs typeface="Consolas" panose="020B0609020204030204" pitchFamily="49" charset="0"/>
              </a:rPr>
              <a:t>master.sh</a:t>
            </a:r>
            <a:endParaRPr lang="en-GB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endParaRPr lang="sl-SI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89909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 algn="ctr"/>
            <a:r>
              <a:rPr lang="sl-SI" sz="3600" dirty="0"/>
              <a:t>Lab </a:t>
            </a:r>
            <a:r>
              <a:rPr lang="sl-SI" sz="3600" dirty="0">
                <a:solidFill>
                  <a:srgbClr val="FF6B19"/>
                </a:solidFill>
              </a:rPr>
              <a:t>exercise – Spark on an HPC</a:t>
            </a:r>
            <a:endParaRPr lang="en" sz="3600" dirty="0">
              <a:solidFill>
                <a:srgbClr val="FF6B19"/>
              </a:solidFill>
            </a:endParaRP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1136063" y="2420474"/>
            <a:ext cx="8503883" cy="4216881"/>
          </a:xfrm>
        </p:spPr>
        <p:txBody>
          <a:bodyPr>
            <a:normAutofit/>
          </a:bodyPr>
          <a:lstStyle/>
          <a:p>
            <a:r>
              <a:rPr lang="sl-SI" dirty="0"/>
              <a:t>Follow tutorial after this slide.</a:t>
            </a:r>
          </a:p>
          <a:p>
            <a:r>
              <a:rPr lang="sl-SI" dirty="0"/>
              <a:t>Use more nodes with workers on an HPC</a:t>
            </a:r>
          </a:p>
          <a:p>
            <a:pPr lvl="1"/>
            <a:r>
              <a:rPr lang="sl-SI" dirty="0"/>
              <a:t>Adapt HPC lab exercise to be run on multiple nodes</a:t>
            </a:r>
          </a:p>
          <a:p>
            <a:pPr lvl="1"/>
            <a:r>
              <a:rPr lang="sl-SI" dirty="0"/>
              <a:t>Hint: </a:t>
            </a:r>
            <a:r>
              <a:rPr lang="sl-SI" dirty="0">
                <a:hlinkClick r:id="rId3"/>
              </a:rPr>
              <a:t>https://info.gwdg.de/wiki/doku.php?id=wiki:hpc:slurm_sbatch_script_for_spark_applications</a:t>
            </a:r>
            <a:r>
              <a:rPr lang="sl-SI" dirty="0"/>
              <a:t> </a:t>
            </a:r>
          </a:p>
          <a:p>
            <a:r>
              <a:rPr lang="sl-SI" dirty="0"/>
              <a:t>Viewing event logs in the SparkUI after Slurm job is finished</a:t>
            </a:r>
          </a:p>
          <a:p>
            <a:pPr lvl="1"/>
            <a:r>
              <a:rPr lang="sl-SI" dirty="0"/>
              <a:t>Replicate the HPC exercise from before, retrieve logs and run history server to explore SparkUI</a:t>
            </a:r>
          </a:p>
          <a:p>
            <a:pPr lvl="1"/>
            <a:r>
              <a:rPr lang="sl-SI" dirty="0"/>
              <a:t>Hints: </a:t>
            </a:r>
            <a:r>
              <a:rPr lang="sl-SI" dirty="0">
                <a:hlinkClick r:id="rId4"/>
              </a:rPr>
              <a:t>https://researchcomputing.princeton.edu/faq/spark-via-slurm</a:t>
            </a:r>
            <a:r>
              <a:rPr lang="sl-SI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1021861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1136062" y="947644"/>
            <a:ext cx="8503883" cy="895575"/>
          </a:xfrm>
        </p:spPr>
        <p:txBody>
          <a:bodyPr/>
          <a:lstStyle/>
          <a:p>
            <a:pPr lvl="0" algn="ctr"/>
            <a:r>
              <a:rPr lang="sl-SI" sz="3600" dirty="0">
                <a:solidFill>
                  <a:srgbClr val="19317B"/>
                </a:solidFill>
              </a:rPr>
              <a:t>Lab </a:t>
            </a:r>
            <a:r>
              <a:rPr lang="sl-SI" sz="3600" dirty="0">
                <a:solidFill>
                  <a:srgbClr val="FF6B19"/>
                </a:solidFill>
              </a:rPr>
              <a:t>exercise – Spark on an HPC</a:t>
            </a:r>
            <a:endParaRPr lang="en" sz="3600" dirty="0">
              <a:solidFill>
                <a:srgbClr val="FF6B19"/>
              </a:solidFill>
            </a:endParaRP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1136062" y="1817536"/>
            <a:ext cx="8503883" cy="4945750"/>
          </a:xfrm>
        </p:spPr>
        <p:txBody>
          <a:bodyPr>
            <a:normAutofit fontScale="92500" lnSpcReduction="20000"/>
          </a:bodyPr>
          <a:lstStyle/>
          <a:p>
            <a:r>
              <a:rPr lang="sl-SI" dirty="0"/>
              <a:t>Move to </a:t>
            </a:r>
            <a:r>
              <a:rPr lang="sl-SI" dirty="0">
                <a:latin typeface="Consolas" panose="020B0609020204030204" pitchFamily="49" charset="0"/>
                <a:cs typeface="Consolas" panose="020B0609020204030204" pitchFamily="49" charset="0"/>
              </a:rPr>
              <a:t>spark-hpc</a:t>
            </a:r>
            <a:r>
              <a:rPr lang="sl-SI" dirty="0"/>
              <a:t> folder:</a:t>
            </a:r>
          </a:p>
          <a:p>
            <a:pPr lvl="1"/>
            <a:r>
              <a:rPr lang="sl-SI" dirty="0">
                <a:latin typeface="Consolas" panose="020B0609020204030204" pitchFamily="49" charset="0"/>
                <a:cs typeface="Consolas" panose="020B0609020204030204" pitchFamily="49" charset="0"/>
              </a:rPr>
              <a:t>00_clean.sh</a:t>
            </a:r>
          </a:p>
          <a:p>
            <a:pPr lvl="2"/>
            <a:r>
              <a:rPr lang="sl-SI" dirty="0"/>
              <a:t>Script to clean logs, data generated by running scripts</a:t>
            </a:r>
          </a:p>
          <a:p>
            <a:pPr lvl="1"/>
            <a:r>
              <a:rPr lang="sl-SI" dirty="0">
                <a:latin typeface="Consolas" panose="020B0609020204030204" pitchFamily="49" charset="0"/>
                <a:cs typeface="Consolas" panose="020B0609020204030204" pitchFamily="49" charset="0"/>
              </a:rPr>
              <a:t>01_run-sbatch.sh</a:t>
            </a:r>
          </a:p>
          <a:p>
            <a:pPr lvl="2"/>
            <a:r>
              <a:rPr lang="sl-SI" dirty="0"/>
              <a:t>Prepare and submit scripts with a Spark job</a:t>
            </a:r>
          </a:p>
          <a:p>
            <a:pPr lvl="1"/>
            <a:r>
              <a:rPr lang="sl-SI" dirty="0">
                <a:latin typeface="Consolas" panose="020B0609020204030204" pitchFamily="49" charset="0"/>
                <a:cs typeface="Consolas" panose="020B0609020204030204" pitchFamily="49" charset="0"/>
              </a:rPr>
              <a:t>conf/spark-env.sh</a:t>
            </a:r>
          </a:p>
          <a:p>
            <a:pPr lvl="2"/>
            <a:r>
              <a:rPr lang="sl-SI" dirty="0"/>
              <a:t>Env variables for worker folder and log folder set</a:t>
            </a:r>
          </a:p>
          <a:p>
            <a:pPr lvl="1"/>
            <a:r>
              <a:rPr lang="sl-SI" dirty="0">
                <a:latin typeface="Consolas" panose="020B0609020204030204" pitchFamily="49" charset="0"/>
                <a:cs typeface="Consolas" panose="020B0609020204030204" pitchFamily="49" charset="0"/>
              </a:rPr>
              <a:t>job.py</a:t>
            </a:r>
          </a:p>
          <a:p>
            <a:pPr lvl="2"/>
            <a:r>
              <a:rPr lang="sl-SI" dirty="0"/>
              <a:t>Pyspark source code (i.e. simple pi calculation script)</a:t>
            </a:r>
          </a:p>
          <a:p>
            <a:pPr lvl="1"/>
            <a:r>
              <a:rPr lang="sl-SI" dirty="0">
                <a:latin typeface="Consolas" panose="020B0609020204030204" pitchFamily="49" charset="0"/>
                <a:cs typeface="Consolas" panose="020B0609020204030204" pitchFamily="49" charset="0"/>
              </a:rPr>
              <a:t>logs/</a:t>
            </a:r>
          </a:p>
          <a:p>
            <a:pPr lvl="2"/>
            <a:r>
              <a:rPr lang="sl-SI" dirty="0"/>
              <a:t>Spark and slurm log folder</a:t>
            </a:r>
          </a:p>
          <a:p>
            <a:pPr lvl="1"/>
            <a:r>
              <a:rPr lang="sl-SI" dirty="0">
                <a:latin typeface="Consolas" panose="020B0609020204030204" pitchFamily="49" charset="0"/>
                <a:cs typeface="Consolas" panose="020B0609020204030204" pitchFamily="49" charset="0"/>
              </a:rPr>
              <a:t>NOTES.txt</a:t>
            </a:r>
          </a:p>
          <a:p>
            <a:pPr lvl="2"/>
            <a:r>
              <a:rPr lang="sl-SI" dirty="0"/>
              <a:t>Short Slurm commands reference</a:t>
            </a:r>
          </a:p>
          <a:p>
            <a:pPr lvl="1"/>
            <a:r>
              <a:rPr lang="sl-SI" dirty="0">
                <a:latin typeface="Consolas" panose="020B0609020204030204" pitchFamily="49" charset="0"/>
                <a:cs typeface="Consolas" panose="020B0609020204030204" pitchFamily="49" charset="0"/>
              </a:rPr>
              <a:t>spark-job-TEMPLATE.sh</a:t>
            </a:r>
          </a:p>
          <a:p>
            <a:pPr lvl="2"/>
            <a:r>
              <a:rPr lang="sl-SI" dirty="0"/>
              <a:t>Slurm script for job submission</a:t>
            </a:r>
          </a:p>
          <a:p>
            <a:pPr lvl="1"/>
            <a:r>
              <a:rPr lang="sl-SI" dirty="0">
                <a:latin typeface="Consolas" panose="020B0609020204030204" pitchFamily="49" charset="0"/>
                <a:cs typeface="Consolas" panose="020B0609020204030204" pitchFamily="49" charset="0"/>
              </a:rPr>
              <a:t>workers/</a:t>
            </a:r>
          </a:p>
          <a:p>
            <a:pPr lvl="2"/>
            <a:r>
              <a:rPr lang="sl-SI" dirty="0"/>
              <a:t>Workers working directories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1BA705A-BD1E-5C40-B2DA-6CCAA69912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8154" y="1845642"/>
            <a:ext cx="2684423" cy="200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52085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1136062" y="947644"/>
            <a:ext cx="8503883" cy="895575"/>
          </a:xfrm>
        </p:spPr>
        <p:txBody>
          <a:bodyPr/>
          <a:lstStyle/>
          <a:p>
            <a:pPr lvl="0" algn="ctr"/>
            <a:r>
              <a:rPr lang="sl-SI" sz="3600" dirty="0">
                <a:solidFill>
                  <a:srgbClr val="19317B"/>
                </a:solidFill>
              </a:rPr>
              <a:t>Lab </a:t>
            </a:r>
            <a:r>
              <a:rPr lang="sl-SI" sz="3600" dirty="0">
                <a:solidFill>
                  <a:srgbClr val="FF6B19"/>
                </a:solidFill>
              </a:rPr>
              <a:t>exercise – Spark on an HPC</a:t>
            </a:r>
            <a:endParaRPr lang="en" sz="3600" dirty="0">
              <a:solidFill>
                <a:srgbClr val="FF6B19"/>
              </a:solidFill>
            </a:endParaRP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1136062" y="1817536"/>
            <a:ext cx="8503883" cy="4945750"/>
          </a:xfrm>
        </p:spPr>
        <p:txBody>
          <a:bodyPr>
            <a:normAutofit/>
          </a:bodyPr>
          <a:lstStyle/>
          <a:p>
            <a:r>
              <a:rPr lang="sl-SI" dirty="0">
                <a:latin typeface="Consolas" panose="020B0609020204030204" pitchFamily="49" charset="0"/>
                <a:cs typeface="Consolas" panose="020B0609020204030204" pitchFamily="49" charset="0"/>
              </a:rPr>
              <a:t>job.py</a:t>
            </a:r>
            <a:endParaRPr lang="sl-SI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67749F-CF11-E048-A392-B0CF873969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6263" y="2339677"/>
            <a:ext cx="8103480" cy="460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46736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1136062" y="947644"/>
            <a:ext cx="8503883" cy="895575"/>
          </a:xfrm>
        </p:spPr>
        <p:txBody>
          <a:bodyPr/>
          <a:lstStyle/>
          <a:p>
            <a:pPr lvl="0" algn="ctr"/>
            <a:r>
              <a:rPr lang="sl-SI" sz="3600" dirty="0">
                <a:solidFill>
                  <a:srgbClr val="19317B"/>
                </a:solidFill>
              </a:rPr>
              <a:t>Lab </a:t>
            </a:r>
            <a:r>
              <a:rPr lang="sl-SI" sz="3600" dirty="0">
                <a:solidFill>
                  <a:srgbClr val="FF6B19"/>
                </a:solidFill>
              </a:rPr>
              <a:t>exercise – Spark on an HPC</a:t>
            </a:r>
            <a:endParaRPr lang="en" sz="3600" dirty="0">
              <a:solidFill>
                <a:srgbClr val="FF6B19"/>
              </a:solidFill>
            </a:endParaRP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1136062" y="1817536"/>
            <a:ext cx="8503883" cy="4945750"/>
          </a:xfrm>
        </p:spPr>
        <p:txBody>
          <a:bodyPr>
            <a:normAutofit/>
          </a:bodyPr>
          <a:lstStyle/>
          <a:p>
            <a:r>
              <a:rPr lang="sl-SI" dirty="0">
                <a:latin typeface="Consolas" panose="020B0609020204030204" pitchFamily="49" charset="0"/>
                <a:cs typeface="Consolas" panose="020B0609020204030204" pitchFamily="49" charset="0"/>
              </a:rPr>
              <a:t>spark-job-TEMPLATE.sh</a:t>
            </a:r>
            <a:endParaRPr lang="sl-SI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F7D931E-E95E-DA40-84EE-ECC992C186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3737" y="1691605"/>
            <a:ext cx="6020797" cy="5184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12992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1136062" y="947644"/>
            <a:ext cx="8503883" cy="895575"/>
          </a:xfrm>
        </p:spPr>
        <p:txBody>
          <a:bodyPr/>
          <a:lstStyle/>
          <a:p>
            <a:pPr lvl="0" algn="ctr"/>
            <a:r>
              <a:rPr lang="sl-SI" sz="3600" dirty="0">
                <a:solidFill>
                  <a:srgbClr val="19317B"/>
                </a:solidFill>
              </a:rPr>
              <a:t>Lab </a:t>
            </a:r>
            <a:r>
              <a:rPr lang="sl-SI" sz="3600" dirty="0">
                <a:solidFill>
                  <a:srgbClr val="FF6B19"/>
                </a:solidFill>
              </a:rPr>
              <a:t>exercise – Spark on an HPC</a:t>
            </a:r>
            <a:endParaRPr lang="en" sz="3600" dirty="0">
              <a:solidFill>
                <a:srgbClr val="FF6B19"/>
              </a:solidFill>
            </a:endParaRP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1136062" y="1817536"/>
            <a:ext cx="8503883" cy="4945750"/>
          </a:xfrm>
        </p:spPr>
        <p:txBody>
          <a:bodyPr>
            <a:normAutofit/>
          </a:bodyPr>
          <a:lstStyle/>
          <a:p>
            <a:r>
              <a:rPr lang="sl-SI" dirty="0">
                <a:latin typeface="Consolas" panose="020B0609020204030204" pitchFamily="49" charset="0"/>
                <a:cs typeface="Consolas" panose="020B0609020204030204" pitchFamily="49" charset="0"/>
              </a:rPr>
              <a:t>01_run-sbatch.sh</a:t>
            </a:r>
            <a:endParaRPr lang="sl-SI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FE5635-AA51-684C-B7E8-5C4DEDC10D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6035" y="2590149"/>
            <a:ext cx="4939741" cy="1884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2520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sl-SI" dirty="0">
                <a:solidFill>
                  <a:srgbClr val="19317B"/>
                </a:solidFill>
              </a:rPr>
              <a:t>Apache Spark </a:t>
            </a:r>
            <a:r>
              <a:rPr lang="sl-SI" dirty="0">
                <a:solidFill>
                  <a:srgbClr val="FF6B19"/>
                </a:solidFill>
              </a:rPr>
              <a:t>Use cases</a:t>
            </a:r>
            <a:endParaRPr lang="en" dirty="0">
              <a:solidFill>
                <a:srgbClr val="FF6B19"/>
              </a:solidFill>
            </a:endParaRP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sl-SI" dirty="0"/>
              <a:t>Logs processing (Uber) </a:t>
            </a:r>
          </a:p>
          <a:p>
            <a:r>
              <a:rPr lang="sl-SI" dirty="0"/>
              <a:t>Event detection and real-time analysis</a:t>
            </a:r>
          </a:p>
          <a:p>
            <a:r>
              <a:rPr lang="sl-SI" dirty="0"/>
              <a:t>Interactive analysis</a:t>
            </a:r>
          </a:p>
          <a:p>
            <a:r>
              <a:rPr lang="sl-SI" dirty="0"/>
              <a:t>Latency reduction</a:t>
            </a:r>
          </a:p>
          <a:p>
            <a:r>
              <a:rPr lang="sl-SI" dirty="0"/>
              <a:t>Advanced ad-targeting (Yahoo!)</a:t>
            </a:r>
          </a:p>
          <a:p>
            <a:r>
              <a:rPr lang="sl-SI" dirty="0"/>
              <a:t>Recommendation systems (Netflix, Pinterest)</a:t>
            </a:r>
          </a:p>
          <a:p>
            <a:r>
              <a:rPr lang="sl-SI" dirty="0"/>
              <a:t>Fraud detection</a:t>
            </a:r>
          </a:p>
          <a:p>
            <a:r>
              <a:rPr lang="sl-SI" dirty="0"/>
              <a:t>Sentiment analysis (Twitter)</a:t>
            </a:r>
          </a:p>
          <a:p>
            <a:r>
              <a:rPr lang="sl-SI" dirty="0"/>
              <a:t>...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473782-DD05-5E42-A0D0-FF9C7DB8A3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67" t="6986" r="567" b="9712"/>
          <a:stretch/>
        </p:blipFill>
        <p:spPr>
          <a:xfrm>
            <a:off x="5156203" y="1389349"/>
            <a:ext cx="5541735" cy="2664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02097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1136062" y="947644"/>
            <a:ext cx="8503883" cy="895575"/>
          </a:xfrm>
        </p:spPr>
        <p:txBody>
          <a:bodyPr/>
          <a:lstStyle/>
          <a:p>
            <a:pPr lvl="0" algn="ctr"/>
            <a:r>
              <a:rPr lang="sl-SI" sz="3600" dirty="0">
                <a:solidFill>
                  <a:srgbClr val="19317B"/>
                </a:solidFill>
              </a:rPr>
              <a:t>Lab </a:t>
            </a:r>
            <a:r>
              <a:rPr lang="sl-SI" sz="3600" dirty="0">
                <a:solidFill>
                  <a:srgbClr val="FF6B19"/>
                </a:solidFill>
              </a:rPr>
              <a:t>exercise – Spark on an HPC</a:t>
            </a:r>
            <a:endParaRPr lang="en" sz="3600" dirty="0">
              <a:solidFill>
                <a:srgbClr val="FF6B19"/>
              </a:solidFill>
            </a:endParaRP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1136062" y="1817536"/>
            <a:ext cx="8503883" cy="4945750"/>
          </a:xfrm>
        </p:spPr>
        <p:txBody>
          <a:bodyPr>
            <a:normAutofit/>
          </a:bodyPr>
          <a:lstStyle/>
          <a:p>
            <a:r>
              <a:rPr lang="sl-SI" dirty="0">
                <a:latin typeface="Arial" panose="020B0604020202020204" pitchFamily="34" charset="0"/>
              </a:rPr>
              <a:t>Run spark application on an HPC (commands):</a:t>
            </a:r>
          </a:p>
          <a:p>
            <a:pPr marL="457200" lvl="1" indent="0">
              <a:buNone/>
            </a:pPr>
            <a:r>
              <a:rPr lang="sl-SI" dirty="0">
                <a:latin typeface="Consolas" panose="020B0609020204030204" pitchFamily="49" charset="0"/>
                <a:cs typeface="Consolas" panose="020B0609020204030204" pitchFamily="49" charset="0"/>
              </a:rPr>
              <a:t>./01_run-sbatch.sh</a:t>
            </a:r>
          </a:p>
          <a:p>
            <a:pPr marL="457200" lvl="1" indent="0">
              <a:buNone/>
            </a:pPr>
            <a:endParaRPr lang="sl-SI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endParaRPr lang="sl-SI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r>
              <a:rPr lang="sl-SI" dirty="0">
                <a:latin typeface="Consolas" panose="020B0609020204030204" pitchFamily="49" charset="0"/>
                <a:cs typeface="Consolas" panose="020B0609020204030204" pitchFamily="49" charset="0"/>
              </a:rPr>
              <a:t>squeue -u campus02</a:t>
            </a:r>
          </a:p>
          <a:p>
            <a:pPr marL="457200" lvl="1" indent="0">
              <a:buNone/>
            </a:pPr>
            <a:endParaRPr lang="sl-SI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endParaRPr lang="sl-SI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r>
              <a:rPr lang="sl-SI" dirty="0">
                <a:latin typeface="Consolas" panose="020B0609020204030204" pitchFamily="49" charset="0"/>
                <a:cs typeface="Consolas" panose="020B0609020204030204" pitchFamily="49" charset="0"/>
              </a:rPr>
              <a:t>sacct -j 51438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D192EF-4AD1-0745-AFF1-FAA2C9D613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4056" y="2786099"/>
            <a:ext cx="6743700" cy="4699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8369884-D37D-5147-9B59-A69EA9DD19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394" y="3816565"/>
            <a:ext cx="8559800" cy="431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548AD5C-890C-244F-9ED5-FE051AE8B4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74056" y="4953375"/>
            <a:ext cx="7747000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00965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1136062" y="947644"/>
            <a:ext cx="8503883" cy="895575"/>
          </a:xfrm>
        </p:spPr>
        <p:txBody>
          <a:bodyPr/>
          <a:lstStyle/>
          <a:p>
            <a:pPr lvl="0" algn="ctr"/>
            <a:r>
              <a:rPr lang="sl-SI" sz="3600" dirty="0">
                <a:solidFill>
                  <a:srgbClr val="19317B"/>
                </a:solidFill>
              </a:rPr>
              <a:t>Lab </a:t>
            </a:r>
            <a:r>
              <a:rPr lang="sl-SI" sz="3600" dirty="0">
                <a:solidFill>
                  <a:srgbClr val="FF6B19"/>
                </a:solidFill>
              </a:rPr>
              <a:t>exercise – Spark on an HPC</a:t>
            </a:r>
            <a:endParaRPr lang="en" sz="3600" dirty="0">
              <a:solidFill>
                <a:srgbClr val="FF6B19"/>
              </a:solidFill>
            </a:endParaRP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1136062" y="1817536"/>
            <a:ext cx="8503883" cy="4945750"/>
          </a:xfrm>
        </p:spPr>
        <p:txBody>
          <a:bodyPr>
            <a:normAutofit/>
          </a:bodyPr>
          <a:lstStyle/>
          <a:p>
            <a:r>
              <a:rPr lang="sl-SI" dirty="0">
                <a:latin typeface="Arial" panose="020B0604020202020204" pitchFamily="34" charset="0"/>
              </a:rPr>
              <a:t>Check the output log:</a:t>
            </a:r>
          </a:p>
          <a:p>
            <a:pPr marL="457200" lvl="1" indent="0">
              <a:buNone/>
            </a:pPr>
            <a:r>
              <a:rPr lang="sl-SI" dirty="0">
                <a:latin typeface="Consolas" panose="020B0609020204030204" pitchFamily="49" charset="0"/>
                <a:cs typeface="Consolas" panose="020B0609020204030204" pitchFamily="49" charset="0"/>
              </a:rPr>
              <a:t>cat logs/slurm_stdout_err__51438.log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1FE13C-674D-114A-A573-7477866EB2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7306" y="3265639"/>
            <a:ext cx="8077200" cy="24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83756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sl-SI" dirty="0">
                <a:solidFill>
                  <a:srgbClr val="19317B"/>
                </a:solidFill>
              </a:rPr>
              <a:t>References</a:t>
            </a:r>
            <a:endParaRPr lang="en" dirty="0">
              <a:solidFill>
                <a:srgbClr val="FF6B19"/>
              </a:solidFill>
            </a:endParaRP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l-SI" dirty="0">
                <a:hlinkClick r:id="rId3"/>
              </a:rPr>
              <a:t>https://training.databricks.com/visualapi.pdf</a:t>
            </a:r>
            <a:r>
              <a:rPr lang="sl-SI" dirty="0"/>
              <a:t> </a:t>
            </a:r>
          </a:p>
          <a:p>
            <a:r>
              <a:rPr lang="sl-SI" dirty="0">
                <a:hlinkClick r:id="rId4"/>
              </a:rPr>
              <a:t>https://events.prace-ri.eu/event/896/</a:t>
            </a:r>
            <a:r>
              <a:rPr lang="sl-SI" dirty="0"/>
              <a:t> </a:t>
            </a:r>
          </a:p>
          <a:p>
            <a:r>
              <a:rPr lang="sl-SI" dirty="0">
                <a:hlinkClick r:id="rId5"/>
              </a:rPr>
              <a:t>https://luminousmen.com/post/spark-core-concepts-explained</a:t>
            </a:r>
            <a:r>
              <a:rPr lang="sl-SI" dirty="0"/>
              <a:t> </a:t>
            </a:r>
          </a:p>
          <a:p>
            <a:r>
              <a:rPr lang="sl-SI" dirty="0">
                <a:hlinkClick r:id="rId6"/>
              </a:rPr>
              <a:t>https://info.gwdg.de/wiki/doku.php?id=wiki:hpc:slurm_sbatch_script_for_spark_applications</a:t>
            </a:r>
            <a:r>
              <a:rPr lang="sl-SI" dirty="0"/>
              <a:t> </a:t>
            </a:r>
          </a:p>
          <a:p>
            <a:r>
              <a:rPr lang="sl-SI" dirty="0">
                <a:hlinkClick r:id="rId7"/>
              </a:rPr>
              <a:t>https://researchcomputing.princeton.edu/faq/spark-via-slurm</a:t>
            </a:r>
            <a:r>
              <a:rPr lang="sl-SI" dirty="0"/>
              <a:t> </a:t>
            </a:r>
          </a:p>
          <a:p>
            <a:endParaRPr lang="sl-SI" dirty="0"/>
          </a:p>
        </p:txBody>
      </p:sp>
    </p:spTree>
    <p:extLst>
      <p:ext uri="{BB962C8B-B14F-4D97-AF65-F5344CB8AC3E}">
        <p14:creationId xmlns:p14="http://schemas.microsoft.com/office/powerpoint/2010/main" val="151365245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Shape 391"/>
          <p:cNvSpPr txBox="1">
            <a:spLocks noGrp="1"/>
          </p:cNvSpPr>
          <p:nvPr>
            <p:ph type="ctrTitle" idx="4294967295"/>
          </p:nvPr>
        </p:nvSpPr>
        <p:spPr>
          <a:xfrm>
            <a:off x="1973802" y="3224212"/>
            <a:ext cx="6744210" cy="874059"/>
          </a:xfrm>
          <a:prstGeom prst="rect">
            <a:avLst/>
          </a:prstGeom>
        </p:spPr>
        <p:txBody>
          <a:bodyPr vert="horz" lIns="100779" tIns="100779" rIns="100779" bIns="100779" rtlCol="0" anchor="b" anchorCtr="0">
            <a:noAutofit/>
          </a:bodyPr>
          <a:lstStyle/>
          <a:p>
            <a:pPr algn="ctr"/>
            <a:r>
              <a:rPr lang="sl-SI" b="1" dirty="0">
                <a:solidFill>
                  <a:srgbClr val="19317B"/>
                </a:solidFill>
              </a:rPr>
              <a:t>THANK YOU </a:t>
            </a:r>
            <a:r>
              <a:rPr lang="sl-SI" dirty="0">
                <a:solidFill>
                  <a:srgbClr val="19317B"/>
                </a:solidFill>
              </a:rPr>
              <a:t>FOR YOUR ATTENTION</a:t>
            </a:r>
            <a:endParaRPr lang="en-US" dirty="0">
              <a:solidFill>
                <a:srgbClr val="19317B"/>
              </a:solidFill>
            </a:endParaRPr>
          </a:p>
        </p:txBody>
      </p:sp>
      <p:sp>
        <p:nvSpPr>
          <p:cNvPr id="12" name="Shape 100"/>
          <p:cNvSpPr txBox="1">
            <a:spLocks/>
          </p:cNvSpPr>
          <p:nvPr/>
        </p:nvSpPr>
        <p:spPr>
          <a:xfrm>
            <a:off x="4295292" y="4098269"/>
            <a:ext cx="2101231" cy="568630"/>
          </a:xfrm>
          <a:prstGeom prst="rect">
            <a:avLst/>
          </a:prstGeom>
        </p:spPr>
        <p:txBody>
          <a:bodyPr lIns="100779" tIns="100779" rIns="100779" bIns="100779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en-GB" sz="1543" b="1" dirty="0">
              <a:solidFill>
                <a:srgbClr val="FF6B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sl-SI" dirty="0">
                <a:solidFill>
                  <a:srgbClr val="19317B"/>
                </a:solidFill>
              </a:rPr>
              <a:t>Apache Spark </a:t>
            </a:r>
            <a:r>
              <a:rPr lang="sl-SI" dirty="0">
                <a:solidFill>
                  <a:srgbClr val="FF6B19"/>
                </a:solidFill>
              </a:rPr>
              <a:t>Use cases</a:t>
            </a:r>
            <a:endParaRPr lang="en" dirty="0">
              <a:solidFill>
                <a:srgbClr val="FF6B19"/>
              </a:solidFill>
            </a:endParaRP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sl-SI" dirty="0"/>
              <a:t>Logs processing (Uber) </a:t>
            </a:r>
          </a:p>
          <a:p>
            <a:r>
              <a:rPr lang="sl-SI" dirty="0"/>
              <a:t>Event detection and real-time analysis</a:t>
            </a:r>
          </a:p>
          <a:p>
            <a:r>
              <a:rPr lang="sl-SI" dirty="0"/>
              <a:t>Interactive analysis</a:t>
            </a:r>
          </a:p>
          <a:p>
            <a:r>
              <a:rPr lang="sl-SI" dirty="0"/>
              <a:t>Latency reduction</a:t>
            </a:r>
          </a:p>
          <a:p>
            <a:r>
              <a:rPr lang="sl-SI" dirty="0"/>
              <a:t>Advanced ad-targeting (Yahoo!)</a:t>
            </a:r>
          </a:p>
          <a:p>
            <a:r>
              <a:rPr lang="sl-SI" dirty="0"/>
              <a:t>Recommendation systems (Netflix, Pinterest)</a:t>
            </a:r>
          </a:p>
          <a:p>
            <a:r>
              <a:rPr lang="sl-SI" dirty="0"/>
              <a:t>Fraud detection</a:t>
            </a:r>
          </a:p>
          <a:p>
            <a:r>
              <a:rPr lang="sl-SI" dirty="0"/>
              <a:t>Sentiment analysis (Twitter)</a:t>
            </a:r>
          </a:p>
          <a:p>
            <a:r>
              <a:rPr lang="sl-SI" dirty="0"/>
              <a:t>...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17349AD-195A-2949-87C9-9B8F1103A7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16" t="7539" b="7620"/>
          <a:stretch/>
        </p:blipFill>
        <p:spPr>
          <a:xfrm>
            <a:off x="4481810" y="1115541"/>
            <a:ext cx="5988874" cy="1957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660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sl-SI" dirty="0">
                <a:solidFill>
                  <a:srgbClr val="19317B"/>
                </a:solidFill>
              </a:rPr>
              <a:t>Apache Spark general setup: </a:t>
            </a:r>
            <a:r>
              <a:rPr lang="sl-SI" dirty="0">
                <a:solidFill>
                  <a:srgbClr val="FF6B19"/>
                </a:solidFill>
              </a:rPr>
              <a:t>Twitter sentiment analysis</a:t>
            </a:r>
            <a:endParaRPr lang="en" dirty="0">
              <a:solidFill>
                <a:srgbClr val="FF6B19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7BB1AA-93A9-BD41-8980-7B9C41FFE5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8816" y="2699717"/>
            <a:ext cx="7794179" cy="3890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0515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sl-SI" dirty="0">
                <a:solidFill>
                  <a:srgbClr val="19317B"/>
                </a:solidFill>
              </a:rPr>
              <a:t>Apache Spark </a:t>
            </a:r>
            <a:r>
              <a:rPr lang="sl-SI" dirty="0">
                <a:solidFill>
                  <a:srgbClr val="FF6B19"/>
                </a:solidFill>
              </a:rPr>
              <a:t>alternatives</a:t>
            </a:r>
            <a:endParaRPr lang="en" dirty="0">
              <a:solidFill>
                <a:srgbClr val="FF6B19"/>
              </a:solidFill>
            </a:endParaRP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sl-SI" dirty="0"/>
              <a:t>Apache Samza (library/framework)</a:t>
            </a:r>
          </a:p>
          <a:p>
            <a:r>
              <a:rPr lang="sl-SI" dirty="0"/>
              <a:t>Apache Storm (real-time stream processing)</a:t>
            </a:r>
          </a:p>
          <a:p>
            <a:r>
              <a:rPr lang="sl-SI" dirty="0"/>
              <a:t>Apache Flink (native streaming support for all workloads)</a:t>
            </a:r>
          </a:p>
          <a:p>
            <a:pPr lvl="1"/>
            <a:endParaRPr lang="sl-SI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D54A305-4853-5D40-8118-6F35D88A09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1970" y="951906"/>
            <a:ext cx="4454376" cy="2809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007D4D8-3D2F-1746-9653-E89BA2B1B2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016" y="4130572"/>
            <a:ext cx="4841851" cy="2017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5B3B70FE-D980-264D-B863-24A064DB26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7714" y="6300117"/>
            <a:ext cx="1474441" cy="462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B92AE46F-9836-644A-902D-DCB0C68081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5947" y="4333367"/>
            <a:ext cx="4454376" cy="1461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Apache Flink - Wikipedia">
            <a:extLst>
              <a:ext uri="{FF2B5EF4-FFF2-40B4-BE49-F238E27FC236}">
                <a16:creationId xmlns:a16="http://schemas.microsoft.com/office/drawing/2014/main" id="{B21CC16A-0EAB-7947-BE33-6E0372AC15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1227" y="5744921"/>
            <a:ext cx="957437" cy="471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1228088"/>
      </p:ext>
    </p:extLst>
  </p:cSld>
  <p:clrMapOvr>
    <a:masterClrMapping/>
  </p:clrMapOvr>
</p:sld>
</file>

<file path=ppt/theme/theme1.xml><?xml version="1.0" encoding="utf-8"?>
<a:theme xmlns:a="http://schemas.openxmlformats.org/drawingml/2006/main" name="Arvirargus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4441</TotalTime>
  <Words>3489</Words>
  <Application>Microsoft Macintosh PowerPoint</Application>
  <PresentationFormat>Custom</PresentationFormat>
  <Paragraphs>553</Paragraphs>
  <Slides>63</Slides>
  <Notes>63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67" baseType="lpstr">
      <vt:lpstr>Arial</vt:lpstr>
      <vt:lpstr>Consolas</vt:lpstr>
      <vt:lpstr>LucidaGrande</vt:lpstr>
      <vt:lpstr>Arvirargus template</vt:lpstr>
      <vt:lpstr>Introduction to Apache Spark </vt:lpstr>
      <vt:lpstr>Agenda</vt:lpstr>
      <vt:lpstr>About Apache Spark</vt:lpstr>
      <vt:lpstr>Apache Spark Use cases</vt:lpstr>
      <vt:lpstr>Apache Spark Use cases</vt:lpstr>
      <vt:lpstr>Apache Spark Use cases</vt:lpstr>
      <vt:lpstr>Apache Spark Use cases</vt:lpstr>
      <vt:lpstr>Apache Spark general setup: Twitter sentiment analysis</vt:lpstr>
      <vt:lpstr>Apache Spark alternatives</vt:lpstr>
      <vt:lpstr>Apache Spark 3</vt:lpstr>
      <vt:lpstr>Hadoop MapReduce vs. Apache Spark</vt:lpstr>
      <vt:lpstr>Hadoop MapReduce vs. Apache Spark</vt:lpstr>
      <vt:lpstr>Hadoop MapReduce vs. Apache Spark</vt:lpstr>
      <vt:lpstr>Hadoop MapReduce vs. Apache Spark</vt:lpstr>
      <vt:lpstr>Hadoop MapReduce vs. Apache Spark</vt:lpstr>
      <vt:lpstr>Hadoop MapReduce vs. Apache Spark</vt:lpstr>
      <vt:lpstr>Apacke Spark ecosystem</vt:lpstr>
      <vt:lpstr>Spark ecosystem: Spark core</vt:lpstr>
      <vt:lpstr>Spark ecosystem: Spark SQL</vt:lpstr>
      <vt:lpstr>Spark ecosystem: Streaming</vt:lpstr>
      <vt:lpstr>Spark ecosystem: MLlib</vt:lpstr>
      <vt:lpstr>Spark ecosystem: GraphX</vt:lpstr>
      <vt:lpstr>Spark Execution modes</vt:lpstr>
      <vt:lpstr>Spark execution modes Local mode</vt:lpstr>
      <vt:lpstr>Spark execution modes Cluster mode</vt:lpstr>
      <vt:lpstr>Spark execution modes Cluster mode</vt:lpstr>
      <vt:lpstr>Spark execution modes Cluster mode</vt:lpstr>
      <vt:lpstr>Spark Execution process</vt:lpstr>
      <vt:lpstr>Spark Programming concepts (Resilient distributed datasets  - RDDs)</vt:lpstr>
      <vt:lpstr>Spark Programming concepts (Resilient distributed datasets  - RDDs)</vt:lpstr>
      <vt:lpstr>RDD Operations</vt:lpstr>
      <vt:lpstr>RDD Transformations vs. actions</vt:lpstr>
      <vt:lpstr>Hands On Preparation</vt:lpstr>
      <vt:lpstr>RDDs in Spark</vt:lpstr>
      <vt:lpstr>RDDs in Spark</vt:lpstr>
      <vt:lpstr>RDDs in Spark</vt:lpstr>
      <vt:lpstr>RDDs in Spark</vt:lpstr>
      <vt:lpstr>RDDs in Spark</vt:lpstr>
      <vt:lpstr>RDDs in Spark</vt:lpstr>
      <vt:lpstr>RDDs in Spark</vt:lpstr>
      <vt:lpstr>RDDs in Spark</vt:lpstr>
      <vt:lpstr>DataFrames (= RDDs + schema) in Spark</vt:lpstr>
      <vt:lpstr>DataFrames (= RDDs + schema) in Spark</vt:lpstr>
      <vt:lpstr>DataFrames (= RDDs + schema) in Spark</vt:lpstr>
      <vt:lpstr>DataFrames and User Defined Functions (UDF) in Spark</vt:lpstr>
      <vt:lpstr>DataFrames and User Defined Functions (UDF) in Spark</vt:lpstr>
      <vt:lpstr>DataFrames and User Defined Functions (UDF) in Spark</vt:lpstr>
      <vt:lpstr>DataFrames and User Defined Functions (UDF) in Spark</vt:lpstr>
      <vt:lpstr>Spark SQL DataFrame operations</vt:lpstr>
      <vt:lpstr>Spark SQL SQL operations</vt:lpstr>
      <vt:lpstr>Lab exercises - Jupyter</vt:lpstr>
      <vt:lpstr>Challenge exercises</vt:lpstr>
      <vt:lpstr>Lab 1 – Spark cluster submit</vt:lpstr>
      <vt:lpstr>Lab 1 – Spark cluster submit</vt:lpstr>
      <vt:lpstr>Lab exercise – Spark on an HPC</vt:lpstr>
      <vt:lpstr>Lab exercise – Spark on an HPC</vt:lpstr>
      <vt:lpstr>Lab exercise – Spark on an HPC</vt:lpstr>
      <vt:lpstr>Lab exercise – Spark on an HPC</vt:lpstr>
      <vt:lpstr>Lab exercise – Spark on an HPC</vt:lpstr>
      <vt:lpstr>Lab exercise – Spark on an HPC</vt:lpstr>
      <vt:lpstr>Lab exercise – Spark on an HPC</vt:lpstr>
      <vt:lpstr>References</vt:lpstr>
      <vt:lpstr>THANK YOU FOR YOUR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miha arvaj</dc:creator>
  <cp:lastModifiedBy>slavko@zitnik.si</cp:lastModifiedBy>
  <cp:revision>231</cp:revision>
  <cp:lastPrinted>2017-05-09T12:34:47Z</cp:lastPrinted>
  <dcterms:modified xsi:type="dcterms:W3CDTF">2021-04-15T10:56:20Z</dcterms:modified>
</cp:coreProperties>
</file>